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8" r:id="rId1"/>
    <p:sldMasterId id="2147483712" r:id="rId2"/>
  </p:sldMasterIdLst>
  <p:notesMasterIdLst>
    <p:notesMasterId r:id="rId22"/>
  </p:notesMasterIdLst>
  <p:sldIdLst>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bg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bg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bg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bg1"/>
        </a:solidFill>
        <a:latin typeface="Arial" panose="020B0604020202020204" pitchFamily="34"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a:extLst>
              <a:ext uri="{FF2B5EF4-FFF2-40B4-BE49-F238E27FC236}">
                <a16:creationId xmlns:a16="http://schemas.microsoft.com/office/drawing/2014/main" id="{3338CCA4-AF80-40FD-A194-B748F515E88D}"/>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5122" name="Rectangle 2">
            <a:extLst>
              <a:ext uri="{FF2B5EF4-FFF2-40B4-BE49-F238E27FC236}">
                <a16:creationId xmlns:a16="http://schemas.microsoft.com/office/drawing/2014/main" id="{0E63AF4F-4A41-491A-85A3-5180C8596E34}"/>
              </a:ext>
            </a:extLst>
          </p:cNvPr>
          <p:cNvSpPr>
            <a:spLocks noGrp="1" noRot="1" noChangeAspect="1" noChangeArrowheads="1"/>
          </p:cNvSpPr>
          <p:nvPr>
            <p:ph type="sldImg"/>
          </p:nvPr>
        </p:nvSpPr>
        <p:spPr bwMode="auto">
          <a:xfrm>
            <a:off x="1106488" y="812800"/>
            <a:ext cx="5341937"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3" name="Rectangle 3">
            <a:extLst>
              <a:ext uri="{FF2B5EF4-FFF2-40B4-BE49-F238E27FC236}">
                <a16:creationId xmlns:a16="http://schemas.microsoft.com/office/drawing/2014/main" id="{4E8BB610-9B38-4AC0-9FE9-5370E3C5FBFE}"/>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fi-FI" altLang="fi-FI"/>
          </a:p>
        </p:txBody>
      </p:sp>
      <p:sp>
        <p:nvSpPr>
          <p:cNvPr id="5124" name="Rectangle 4">
            <a:extLst>
              <a:ext uri="{FF2B5EF4-FFF2-40B4-BE49-F238E27FC236}">
                <a16:creationId xmlns:a16="http://schemas.microsoft.com/office/drawing/2014/main" id="{A9EC2945-E5AA-4440-9B7F-D96361063088}"/>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5" name="Rectangle 5">
            <a:extLst>
              <a:ext uri="{FF2B5EF4-FFF2-40B4-BE49-F238E27FC236}">
                <a16:creationId xmlns:a16="http://schemas.microsoft.com/office/drawing/2014/main" id="{F795697A-E516-4EB5-97E1-D2EF587AAC9A}"/>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6" name="Rectangle 6">
            <a:extLst>
              <a:ext uri="{FF2B5EF4-FFF2-40B4-BE49-F238E27FC236}">
                <a16:creationId xmlns:a16="http://schemas.microsoft.com/office/drawing/2014/main" id="{BC87FF7A-4870-4FAB-B9BB-14C89115B640}"/>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7" name="Rectangle 7">
            <a:extLst>
              <a:ext uri="{FF2B5EF4-FFF2-40B4-BE49-F238E27FC236}">
                <a16:creationId xmlns:a16="http://schemas.microsoft.com/office/drawing/2014/main" id="{82F526AD-8DDE-42EE-9F34-5DF3F75415D3}"/>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fld id="{491D6C1F-4C90-46AA-B426-25B2DAB3B092}" type="slidenum">
              <a:rPr lang="fi-FI" altLang="fi-FI"/>
              <a:pPr/>
              <a:t>‹#›</a:t>
            </a:fld>
            <a:endParaRPr lang="fi-FI" altLang="fi-F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DB90D2-EA6A-47C5-A61F-A6428856BF54}"/>
              </a:ext>
            </a:extLst>
          </p:cNvPr>
          <p:cNvSpPr>
            <a:spLocks noGrp="1" noChangeArrowheads="1"/>
          </p:cNvSpPr>
          <p:nvPr>
            <p:ph type="sldNum"/>
          </p:nvPr>
        </p:nvSpPr>
        <p:spPr>
          <a:ln/>
        </p:spPr>
        <p:txBody>
          <a:bodyPr/>
          <a:lstStyle/>
          <a:p>
            <a:fld id="{67236E03-A4E6-49CA-835D-88EA5BF391B0}" type="slidenum">
              <a:rPr lang="fi-FI" altLang="fi-FI"/>
              <a:pPr/>
              <a:t>2</a:t>
            </a:fld>
            <a:endParaRPr lang="fi-FI" altLang="fi-FI"/>
          </a:p>
        </p:txBody>
      </p:sp>
      <p:sp>
        <p:nvSpPr>
          <p:cNvPr id="26625" name="Rectangle 1">
            <a:extLst>
              <a:ext uri="{FF2B5EF4-FFF2-40B4-BE49-F238E27FC236}">
                <a16:creationId xmlns:a16="http://schemas.microsoft.com/office/drawing/2014/main" id="{A0999775-8D42-4E84-B384-FDE8A8854F0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481D0439-39D3-423A-897A-88E516BFCFF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80A1B-E35B-4A88-9CFA-0C4BAE044606}"/>
              </a:ext>
            </a:extLst>
          </p:cNvPr>
          <p:cNvSpPr>
            <a:spLocks noGrp="1" noChangeArrowheads="1"/>
          </p:cNvSpPr>
          <p:nvPr>
            <p:ph type="sldNum"/>
          </p:nvPr>
        </p:nvSpPr>
        <p:spPr>
          <a:ln/>
        </p:spPr>
        <p:txBody>
          <a:bodyPr/>
          <a:lstStyle/>
          <a:p>
            <a:fld id="{80DFA49A-130F-48A1-A8AE-58231C6DA8D6}" type="slidenum">
              <a:rPr lang="fi-FI" altLang="fi-FI"/>
              <a:pPr/>
              <a:t>11</a:t>
            </a:fld>
            <a:endParaRPr lang="fi-FI" altLang="fi-FI"/>
          </a:p>
        </p:txBody>
      </p:sp>
      <p:sp>
        <p:nvSpPr>
          <p:cNvPr id="35841" name="Rectangle 1">
            <a:extLst>
              <a:ext uri="{FF2B5EF4-FFF2-40B4-BE49-F238E27FC236}">
                <a16:creationId xmlns:a16="http://schemas.microsoft.com/office/drawing/2014/main" id="{B0AB1198-C386-4487-ABA4-7A58D49B677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663A083E-D8BD-4232-A5FC-26C4822C69F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16B916-0212-40B6-8627-3339DDDB4683}"/>
              </a:ext>
            </a:extLst>
          </p:cNvPr>
          <p:cNvSpPr>
            <a:spLocks noGrp="1" noChangeArrowheads="1"/>
          </p:cNvSpPr>
          <p:nvPr>
            <p:ph type="sldNum"/>
          </p:nvPr>
        </p:nvSpPr>
        <p:spPr>
          <a:ln/>
        </p:spPr>
        <p:txBody>
          <a:bodyPr/>
          <a:lstStyle/>
          <a:p>
            <a:fld id="{AE8095E1-A348-44F9-BF68-87579AF3A81F}" type="slidenum">
              <a:rPr lang="fi-FI" altLang="fi-FI"/>
              <a:pPr/>
              <a:t>12</a:t>
            </a:fld>
            <a:endParaRPr lang="fi-FI" altLang="fi-FI"/>
          </a:p>
        </p:txBody>
      </p:sp>
      <p:sp>
        <p:nvSpPr>
          <p:cNvPr id="36865" name="Rectangle 1">
            <a:extLst>
              <a:ext uri="{FF2B5EF4-FFF2-40B4-BE49-F238E27FC236}">
                <a16:creationId xmlns:a16="http://schemas.microsoft.com/office/drawing/2014/main" id="{84D08E0D-7F32-4611-8BE9-3DFE81C4509C}"/>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a:extLst>
              <a:ext uri="{FF2B5EF4-FFF2-40B4-BE49-F238E27FC236}">
                <a16:creationId xmlns:a16="http://schemas.microsoft.com/office/drawing/2014/main" id="{0C9D6ED5-3FB5-4B5F-AFA6-3443C66F6C1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C51848-69E9-4D59-A7AA-719035358614}"/>
              </a:ext>
            </a:extLst>
          </p:cNvPr>
          <p:cNvSpPr>
            <a:spLocks noGrp="1" noChangeArrowheads="1"/>
          </p:cNvSpPr>
          <p:nvPr>
            <p:ph type="sldNum"/>
          </p:nvPr>
        </p:nvSpPr>
        <p:spPr>
          <a:ln/>
        </p:spPr>
        <p:txBody>
          <a:bodyPr/>
          <a:lstStyle/>
          <a:p>
            <a:fld id="{5C383FC7-D97A-4A76-A484-819C8F2001D9}" type="slidenum">
              <a:rPr lang="fi-FI" altLang="fi-FI"/>
              <a:pPr/>
              <a:t>13</a:t>
            </a:fld>
            <a:endParaRPr lang="fi-FI" altLang="fi-FI"/>
          </a:p>
        </p:txBody>
      </p:sp>
      <p:sp>
        <p:nvSpPr>
          <p:cNvPr id="37889" name="Rectangle 1">
            <a:extLst>
              <a:ext uri="{FF2B5EF4-FFF2-40B4-BE49-F238E27FC236}">
                <a16:creationId xmlns:a16="http://schemas.microsoft.com/office/drawing/2014/main" id="{0EABB5F9-13F4-43C2-8D76-3290526E4CB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B0B2F658-417B-4EB7-B943-B6DA7A7A639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284E1E-6720-4132-A929-4E68705D9326}"/>
              </a:ext>
            </a:extLst>
          </p:cNvPr>
          <p:cNvSpPr>
            <a:spLocks noGrp="1" noChangeArrowheads="1"/>
          </p:cNvSpPr>
          <p:nvPr>
            <p:ph type="sldNum"/>
          </p:nvPr>
        </p:nvSpPr>
        <p:spPr>
          <a:ln/>
        </p:spPr>
        <p:txBody>
          <a:bodyPr/>
          <a:lstStyle/>
          <a:p>
            <a:fld id="{6D710D37-5CD9-4A4E-AB10-12396C18D471}" type="slidenum">
              <a:rPr lang="fi-FI" altLang="fi-FI"/>
              <a:pPr/>
              <a:t>14</a:t>
            </a:fld>
            <a:endParaRPr lang="fi-FI" altLang="fi-FI"/>
          </a:p>
        </p:txBody>
      </p:sp>
      <p:sp>
        <p:nvSpPr>
          <p:cNvPr id="38913" name="Rectangle 1">
            <a:extLst>
              <a:ext uri="{FF2B5EF4-FFF2-40B4-BE49-F238E27FC236}">
                <a16:creationId xmlns:a16="http://schemas.microsoft.com/office/drawing/2014/main" id="{6951DAF7-D14A-4941-AF18-D90B712AD59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5F5B8D76-E2DD-45EE-A906-39945A723D2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304559-2EF6-425E-ACE4-2216491A1BCD}"/>
              </a:ext>
            </a:extLst>
          </p:cNvPr>
          <p:cNvSpPr>
            <a:spLocks noGrp="1" noChangeArrowheads="1"/>
          </p:cNvSpPr>
          <p:nvPr>
            <p:ph type="sldNum"/>
          </p:nvPr>
        </p:nvSpPr>
        <p:spPr>
          <a:ln/>
        </p:spPr>
        <p:txBody>
          <a:bodyPr/>
          <a:lstStyle/>
          <a:p>
            <a:fld id="{D0254F09-1EE9-4141-A75A-4639E04F00CE}" type="slidenum">
              <a:rPr lang="fi-FI" altLang="fi-FI"/>
              <a:pPr/>
              <a:t>15</a:t>
            </a:fld>
            <a:endParaRPr lang="fi-FI" altLang="fi-FI"/>
          </a:p>
        </p:txBody>
      </p:sp>
      <p:sp>
        <p:nvSpPr>
          <p:cNvPr id="39937" name="Rectangle 1">
            <a:extLst>
              <a:ext uri="{FF2B5EF4-FFF2-40B4-BE49-F238E27FC236}">
                <a16:creationId xmlns:a16="http://schemas.microsoft.com/office/drawing/2014/main" id="{CADC2529-F77A-4CF6-82F1-D86681D8965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33EDA051-F0E2-486F-8378-D5CB0436D60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5A73A60-E044-482B-B775-71551E045751}"/>
              </a:ext>
            </a:extLst>
          </p:cNvPr>
          <p:cNvSpPr>
            <a:spLocks noGrp="1" noChangeArrowheads="1"/>
          </p:cNvSpPr>
          <p:nvPr>
            <p:ph type="sldNum"/>
          </p:nvPr>
        </p:nvSpPr>
        <p:spPr>
          <a:ln/>
        </p:spPr>
        <p:txBody>
          <a:bodyPr/>
          <a:lstStyle/>
          <a:p>
            <a:fld id="{6D2299E0-1024-4CD2-A59B-A0B7A6F61E14}" type="slidenum">
              <a:rPr lang="fi-FI" altLang="fi-FI"/>
              <a:pPr/>
              <a:t>16</a:t>
            </a:fld>
            <a:endParaRPr lang="fi-FI" altLang="fi-FI"/>
          </a:p>
        </p:txBody>
      </p:sp>
      <p:sp>
        <p:nvSpPr>
          <p:cNvPr id="40961" name="Rectangle 1">
            <a:extLst>
              <a:ext uri="{FF2B5EF4-FFF2-40B4-BE49-F238E27FC236}">
                <a16:creationId xmlns:a16="http://schemas.microsoft.com/office/drawing/2014/main" id="{BA4366CC-28EA-450C-BEBE-FBBA7618A7E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BDD9B7B1-03E7-4EEB-A5BE-DBAD319F084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42028E-5F33-4434-B10F-859E3A93DAAC}"/>
              </a:ext>
            </a:extLst>
          </p:cNvPr>
          <p:cNvSpPr>
            <a:spLocks noGrp="1" noChangeArrowheads="1"/>
          </p:cNvSpPr>
          <p:nvPr>
            <p:ph type="sldNum"/>
          </p:nvPr>
        </p:nvSpPr>
        <p:spPr>
          <a:ln/>
        </p:spPr>
        <p:txBody>
          <a:bodyPr/>
          <a:lstStyle/>
          <a:p>
            <a:fld id="{65B8760E-2C37-49AC-93C1-9DFCB82D6265}" type="slidenum">
              <a:rPr lang="fi-FI" altLang="fi-FI"/>
              <a:pPr/>
              <a:t>17</a:t>
            </a:fld>
            <a:endParaRPr lang="fi-FI" altLang="fi-FI"/>
          </a:p>
        </p:txBody>
      </p:sp>
      <p:sp>
        <p:nvSpPr>
          <p:cNvPr id="41985" name="Rectangle 1">
            <a:extLst>
              <a:ext uri="{FF2B5EF4-FFF2-40B4-BE49-F238E27FC236}">
                <a16:creationId xmlns:a16="http://schemas.microsoft.com/office/drawing/2014/main" id="{49B88004-770E-4678-A69E-3393A53ABD0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DA6A403F-83E6-45D5-B8DD-659C917A1C1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C788E7-BC7B-42DC-81B7-17EF7590FE93}"/>
              </a:ext>
            </a:extLst>
          </p:cNvPr>
          <p:cNvSpPr>
            <a:spLocks noGrp="1" noChangeArrowheads="1"/>
          </p:cNvSpPr>
          <p:nvPr>
            <p:ph type="sldNum"/>
          </p:nvPr>
        </p:nvSpPr>
        <p:spPr>
          <a:ln/>
        </p:spPr>
        <p:txBody>
          <a:bodyPr/>
          <a:lstStyle/>
          <a:p>
            <a:fld id="{17F5067E-9F6A-4A9A-8E13-12F9D6B1F79C}" type="slidenum">
              <a:rPr lang="fi-FI" altLang="fi-FI"/>
              <a:pPr/>
              <a:t>18</a:t>
            </a:fld>
            <a:endParaRPr lang="fi-FI" altLang="fi-FI"/>
          </a:p>
        </p:txBody>
      </p:sp>
      <p:sp>
        <p:nvSpPr>
          <p:cNvPr id="43009" name="Rectangle 1">
            <a:extLst>
              <a:ext uri="{FF2B5EF4-FFF2-40B4-BE49-F238E27FC236}">
                <a16:creationId xmlns:a16="http://schemas.microsoft.com/office/drawing/2014/main" id="{D3E9A3B4-68D2-4F69-90DB-5033CD07C0B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3B507C9E-E5BA-4826-A375-BFD9C7E4E07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0C785F3-C2FC-49DF-A94B-C5CE9C95E1BE}"/>
              </a:ext>
            </a:extLst>
          </p:cNvPr>
          <p:cNvSpPr>
            <a:spLocks noGrp="1" noChangeArrowheads="1"/>
          </p:cNvSpPr>
          <p:nvPr>
            <p:ph type="sldNum"/>
          </p:nvPr>
        </p:nvSpPr>
        <p:spPr>
          <a:ln/>
        </p:spPr>
        <p:txBody>
          <a:bodyPr/>
          <a:lstStyle/>
          <a:p>
            <a:fld id="{39DD525E-C7B7-4106-AEB3-339A89CDC445}" type="slidenum">
              <a:rPr lang="fi-FI" altLang="fi-FI"/>
              <a:pPr/>
              <a:t>19</a:t>
            </a:fld>
            <a:endParaRPr lang="fi-FI" altLang="fi-FI"/>
          </a:p>
        </p:txBody>
      </p:sp>
      <p:sp>
        <p:nvSpPr>
          <p:cNvPr id="44033" name="Rectangle 1">
            <a:extLst>
              <a:ext uri="{FF2B5EF4-FFF2-40B4-BE49-F238E27FC236}">
                <a16:creationId xmlns:a16="http://schemas.microsoft.com/office/drawing/2014/main" id="{76C223E5-C0E9-4A19-9F01-46BDA23146E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a:extLst>
              <a:ext uri="{FF2B5EF4-FFF2-40B4-BE49-F238E27FC236}">
                <a16:creationId xmlns:a16="http://schemas.microsoft.com/office/drawing/2014/main" id="{8FCFFD57-724D-4E65-ACAB-B735ADBD37C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A27294-3FBE-4DAE-B245-F79F4CEBB450}"/>
              </a:ext>
            </a:extLst>
          </p:cNvPr>
          <p:cNvSpPr>
            <a:spLocks noGrp="1" noChangeArrowheads="1"/>
          </p:cNvSpPr>
          <p:nvPr>
            <p:ph type="sldNum"/>
          </p:nvPr>
        </p:nvSpPr>
        <p:spPr>
          <a:ln/>
        </p:spPr>
        <p:txBody>
          <a:bodyPr/>
          <a:lstStyle/>
          <a:p>
            <a:fld id="{FA209C9D-5F32-4850-A89B-3DEA7283652B}" type="slidenum">
              <a:rPr lang="fi-FI" altLang="fi-FI"/>
              <a:pPr/>
              <a:t>3</a:t>
            </a:fld>
            <a:endParaRPr lang="fi-FI" altLang="fi-FI"/>
          </a:p>
        </p:txBody>
      </p:sp>
      <p:sp>
        <p:nvSpPr>
          <p:cNvPr id="27649" name="Rectangle 1">
            <a:extLst>
              <a:ext uri="{FF2B5EF4-FFF2-40B4-BE49-F238E27FC236}">
                <a16:creationId xmlns:a16="http://schemas.microsoft.com/office/drawing/2014/main" id="{99CF6D05-D473-46DC-A93A-48085DF08095}"/>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5B68C869-D035-42A8-AD55-2C33665884C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2C9DEA-77A8-4022-8CF6-EBFB4477C460}"/>
              </a:ext>
            </a:extLst>
          </p:cNvPr>
          <p:cNvSpPr>
            <a:spLocks noGrp="1" noChangeArrowheads="1"/>
          </p:cNvSpPr>
          <p:nvPr>
            <p:ph type="sldNum"/>
          </p:nvPr>
        </p:nvSpPr>
        <p:spPr>
          <a:ln/>
        </p:spPr>
        <p:txBody>
          <a:bodyPr/>
          <a:lstStyle/>
          <a:p>
            <a:fld id="{C42D2C79-D3FE-43A4-9A13-F2D007DF13A4}" type="slidenum">
              <a:rPr lang="fi-FI" altLang="fi-FI"/>
              <a:pPr/>
              <a:t>4</a:t>
            </a:fld>
            <a:endParaRPr lang="fi-FI" altLang="fi-FI"/>
          </a:p>
        </p:txBody>
      </p:sp>
      <p:sp>
        <p:nvSpPr>
          <p:cNvPr id="28673" name="Rectangle 1">
            <a:extLst>
              <a:ext uri="{FF2B5EF4-FFF2-40B4-BE49-F238E27FC236}">
                <a16:creationId xmlns:a16="http://schemas.microsoft.com/office/drawing/2014/main" id="{9EA53343-F110-4301-A90F-541CCC48DF2C}"/>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C242EB1D-BE2C-4587-A277-E04A3C84538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D60354-625F-4343-B491-891EAACA0C0C}"/>
              </a:ext>
            </a:extLst>
          </p:cNvPr>
          <p:cNvSpPr>
            <a:spLocks noGrp="1" noChangeArrowheads="1"/>
          </p:cNvSpPr>
          <p:nvPr>
            <p:ph type="sldNum"/>
          </p:nvPr>
        </p:nvSpPr>
        <p:spPr>
          <a:ln/>
        </p:spPr>
        <p:txBody>
          <a:bodyPr/>
          <a:lstStyle/>
          <a:p>
            <a:fld id="{78567685-0666-4729-A006-0A6C59FF1B3E}" type="slidenum">
              <a:rPr lang="fi-FI" altLang="fi-FI"/>
              <a:pPr/>
              <a:t>5</a:t>
            </a:fld>
            <a:endParaRPr lang="fi-FI" altLang="fi-FI"/>
          </a:p>
        </p:txBody>
      </p:sp>
      <p:sp>
        <p:nvSpPr>
          <p:cNvPr id="29697" name="Rectangle 1">
            <a:extLst>
              <a:ext uri="{FF2B5EF4-FFF2-40B4-BE49-F238E27FC236}">
                <a16:creationId xmlns:a16="http://schemas.microsoft.com/office/drawing/2014/main" id="{BB435A4E-E468-4A82-9167-1813CC30D49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DE7C43FA-0383-4A96-B954-66DD8B2145C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58CB401-DD9C-4DD8-B828-26F0CDED99C8}"/>
              </a:ext>
            </a:extLst>
          </p:cNvPr>
          <p:cNvSpPr>
            <a:spLocks noGrp="1" noChangeArrowheads="1"/>
          </p:cNvSpPr>
          <p:nvPr>
            <p:ph type="sldNum"/>
          </p:nvPr>
        </p:nvSpPr>
        <p:spPr>
          <a:ln/>
        </p:spPr>
        <p:txBody>
          <a:bodyPr/>
          <a:lstStyle/>
          <a:p>
            <a:fld id="{0CE494DD-C463-4546-83FE-C4E6C041F717}" type="slidenum">
              <a:rPr lang="fi-FI" altLang="fi-FI"/>
              <a:pPr/>
              <a:t>6</a:t>
            </a:fld>
            <a:endParaRPr lang="fi-FI" altLang="fi-FI"/>
          </a:p>
        </p:txBody>
      </p:sp>
      <p:sp>
        <p:nvSpPr>
          <p:cNvPr id="30721" name="Rectangle 1">
            <a:extLst>
              <a:ext uri="{FF2B5EF4-FFF2-40B4-BE49-F238E27FC236}">
                <a16:creationId xmlns:a16="http://schemas.microsoft.com/office/drawing/2014/main" id="{1D46EC7A-0F5D-4B04-9EB2-9C2D95011CB1}"/>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7F412A82-37E5-4FF3-B45F-573C3CF4275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8DF00C-6912-4E1D-A4AD-46D37FE73ADB}"/>
              </a:ext>
            </a:extLst>
          </p:cNvPr>
          <p:cNvSpPr>
            <a:spLocks noGrp="1" noChangeArrowheads="1"/>
          </p:cNvSpPr>
          <p:nvPr>
            <p:ph type="sldNum"/>
          </p:nvPr>
        </p:nvSpPr>
        <p:spPr>
          <a:ln/>
        </p:spPr>
        <p:txBody>
          <a:bodyPr/>
          <a:lstStyle/>
          <a:p>
            <a:fld id="{D0CB8670-F402-4DAF-9EC8-45C9D6F5CED2}" type="slidenum">
              <a:rPr lang="fi-FI" altLang="fi-FI"/>
              <a:pPr/>
              <a:t>7</a:t>
            </a:fld>
            <a:endParaRPr lang="fi-FI" altLang="fi-FI"/>
          </a:p>
        </p:txBody>
      </p:sp>
      <p:sp>
        <p:nvSpPr>
          <p:cNvPr id="31745" name="Rectangle 1">
            <a:extLst>
              <a:ext uri="{FF2B5EF4-FFF2-40B4-BE49-F238E27FC236}">
                <a16:creationId xmlns:a16="http://schemas.microsoft.com/office/drawing/2014/main" id="{4CDCF466-F5CF-4217-B8DD-F123E357266A}"/>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4F8D3B7F-9CB8-4ADC-A152-D17FBDC0B8E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47F91C-5C19-47BF-95A0-BD590AF727F2}"/>
              </a:ext>
            </a:extLst>
          </p:cNvPr>
          <p:cNvSpPr>
            <a:spLocks noGrp="1" noChangeArrowheads="1"/>
          </p:cNvSpPr>
          <p:nvPr>
            <p:ph type="sldNum"/>
          </p:nvPr>
        </p:nvSpPr>
        <p:spPr>
          <a:ln/>
        </p:spPr>
        <p:txBody>
          <a:bodyPr/>
          <a:lstStyle/>
          <a:p>
            <a:fld id="{6629D0FC-CC8B-4A1E-97AE-3300C42B4433}" type="slidenum">
              <a:rPr lang="fi-FI" altLang="fi-FI"/>
              <a:pPr/>
              <a:t>8</a:t>
            </a:fld>
            <a:endParaRPr lang="fi-FI" altLang="fi-FI"/>
          </a:p>
        </p:txBody>
      </p:sp>
      <p:sp>
        <p:nvSpPr>
          <p:cNvPr id="32769" name="Rectangle 1">
            <a:extLst>
              <a:ext uri="{FF2B5EF4-FFF2-40B4-BE49-F238E27FC236}">
                <a16:creationId xmlns:a16="http://schemas.microsoft.com/office/drawing/2014/main" id="{E1F38779-D15F-41F0-AD21-600F1AE82A48}"/>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D9324B78-56ED-4BD4-B7D3-651C8B5C5F6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2A6779-65D2-48F0-AE25-39B0477AB8A1}"/>
              </a:ext>
            </a:extLst>
          </p:cNvPr>
          <p:cNvSpPr>
            <a:spLocks noGrp="1" noChangeArrowheads="1"/>
          </p:cNvSpPr>
          <p:nvPr>
            <p:ph type="sldNum"/>
          </p:nvPr>
        </p:nvSpPr>
        <p:spPr>
          <a:ln/>
        </p:spPr>
        <p:txBody>
          <a:bodyPr/>
          <a:lstStyle/>
          <a:p>
            <a:fld id="{F3C54916-2A1A-4513-8883-7F4158B9516E}" type="slidenum">
              <a:rPr lang="fi-FI" altLang="fi-FI"/>
              <a:pPr/>
              <a:t>9</a:t>
            </a:fld>
            <a:endParaRPr lang="fi-FI" altLang="fi-FI"/>
          </a:p>
        </p:txBody>
      </p:sp>
      <p:sp>
        <p:nvSpPr>
          <p:cNvPr id="33793" name="Rectangle 1">
            <a:extLst>
              <a:ext uri="{FF2B5EF4-FFF2-40B4-BE49-F238E27FC236}">
                <a16:creationId xmlns:a16="http://schemas.microsoft.com/office/drawing/2014/main" id="{4EE5F2E9-2504-4F5B-A6C3-243F47419FE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CAE4DA64-7F3A-4FC3-B0F2-3D467082641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6B71559-87F3-4AF8-ADE8-3FD318176B3B}"/>
              </a:ext>
            </a:extLst>
          </p:cNvPr>
          <p:cNvSpPr>
            <a:spLocks noGrp="1" noChangeArrowheads="1"/>
          </p:cNvSpPr>
          <p:nvPr>
            <p:ph type="sldNum"/>
          </p:nvPr>
        </p:nvSpPr>
        <p:spPr>
          <a:ln/>
        </p:spPr>
        <p:txBody>
          <a:bodyPr/>
          <a:lstStyle/>
          <a:p>
            <a:fld id="{216658C4-7DB2-4325-B8E6-239667F4869B}" type="slidenum">
              <a:rPr lang="fi-FI" altLang="fi-FI"/>
              <a:pPr/>
              <a:t>10</a:t>
            </a:fld>
            <a:endParaRPr lang="fi-FI" altLang="fi-FI"/>
          </a:p>
        </p:txBody>
      </p:sp>
      <p:sp>
        <p:nvSpPr>
          <p:cNvPr id="34817" name="Rectangle 1">
            <a:extLst>
              <a:ext uri="{FF2B5EF4-FFF2-40B4-BE49-F238E27FC236}">
                <a16:creationId xmlns:a16="http://schemas.microsoft.com/office/drawing/2014/main" id="{9BE2C68B-A784-49E0-9949-059C42864DE0}"/>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C835C40B-F978-4842-B8D7-4F1F381B224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D2E439-08C2-42F9-8452-CDC7310A2F24}"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Footer Placeholder 8"/>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23617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89883-5BD5-48E7-BF71-DFE4F860A45B}"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59638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96409-2091-46A6-8D15-A736C07A9863}"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540057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02E205-C0FA-4844-8FF9-6B7C9818DCA9}"/>
              </a:ext>
            </a:extLst>
          </p:cNvPr>
          <p:cNvSpPr>
            <a:spLocks noGrp="1"/>
          </p:cNvSpPr>
          <p:nvPr>
            <p:ph type="title"/>
          </p:nvPr>
        </p:nvSpPr>
        <p:spPr>
          <a:xfrm>
            <a:off x="652463" y="620713"/>
            <a:ext cx="7670800" cy="925512"/>
          </a:xfr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6E4BEC5-4623-455D-A107-066B7D9F39DD}"/>
              </a:ext>
            </a:extLst>
          </p:cNvPr>
          <p:cNvSpPr>
            <a:spLocks noGrp="1"/>
          </p:cNvSpPr>
          <p:nvPr>
            <p:ph type="dt" idx="10"/>
          </p:nvPr>
        </p:nvSpPr>
        <p:spPr>
          <a:xfrm>
            <a:off x="488950" y="5732463"/>
            <a:ext cx="2127250" cy="469900"/>
          </a:xfrm>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73F6BD37-0476-4C80-A511-547D890B3AF1}"/>
              </a:ext>
            </a:extLst>
          </p:cNvPr>
          <p:cNvSpPr>
            <a:spLocks noGrp="1"/>
          </p:cNvSpPr>
          <p:nvPr>
            <p:ph type="ftr" idx="11"/>
          </p:nvPr>
        </p:nvSpPr>
        <p:spPr>
          <a:xfrm>
            <a:off x="3124200" y="4725144"/>
            <a:ext cx="2895600" cy="469900"/>
          </a:xfrm>
        </p:spPr>
        <p:txBody>
          <a:bodyPr/>
          <a:lstStyle>
            <a:lvl1pPr>
              <a:defRPr/>
            </a:lvl1pPr>
          </a:lstStyle>
          <a:p>
            <a:endParaRPr lang="fi-FI" altLang="fi-FI" dirty="0"/>
          </a:p>
        </p:txBody>
      </p:sp>
      <p:sp>
        <p:nvSpPr>
          <p:cNvPr id="5" name="Dian numeron paikkamerkki 4">
            <a:extLst>
              <a:ext uri="{FF2B5EF4-FFF2-40B4-BE49-F238E27FC236}">
                <a16:creationId xmlns:a16="http://schemas.microsoft.com/office/drawing/2014/main" id="{E93BAF05-327D-4C22-BC67-807F1E879AE3}"/>
              </a:ext>
            </a:extLst>
          </p:cNvPr>
          <p:cNvSpPr>
            <a:spLocks noGrp="1"/>
          </p:cNvSpPr>
          <p:nvPr>
            <p:ph type="sldNum" idx="12"/>
          </p:nvPr>
        </p:nvSpPr>
        <p:spPr>
          <a:xfrm>
            <a:off x="2699792" y="5711826"/>
            <a:ext cx="2127250" cy="469900"/>
          </a:xfrm>
        </p:spPr>
        <p:txBody>
          <a:bodyPr/>
          <a:lstStyle>
            <a:lvl1pPr>
              <a:defRPr/>
            </a:lvl1pPr>
          </a:lstStyle>
          <a:p>
            <a:fld id="{C660EFCB-48AC-4156-B2DF-0A0DDDB739A2}" type="slidenum">
              <a:rPr lang="fi-FI" altLang="fi-FI"/>
              <a:pPr/>
              <a:t>‹#›</a:t>
            </a:fld>
            <a:endParaRPr lang="fi-FI" altLang="fi-FI" dirty="0"/>
          </a:p>
        </p:txBody>
      </p:sp>
    </p:spTree>
    <p:extLst>
      <p:ext uri="{BB962C8B-B14F-4D97-AF65-F5344CB8AC3E}">
        <p14:creationId xmlns:p14="http://schemas.microsoft.com/office/powerpoint/2010/main" val="393869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CD2E439-08C2-42F9-8452-CDC7310A2F24}" type="datetime1">
              <a:rPr lang="lt-LT" smtClean="0"/>
              <a:t>2019-04-29</a:t>
            </a:fld>
            <a:endParaRPr lang="lt-LT"/>
          </a:p>
        </p:txBody>
      </p:sp>
      <p:sp>
        <p:nvSpPr>
          <p:cNvPr id="8" name="Slide Number Placeholder 7"/>
          <p:cNvSpPr>
            <a:spLocks noGrp="1"/>
          </p:cNvSpPr>
          <p:nvPr>
            <p:ph type="sldNum" sz="quarter" idx="11"/>
          </p:nvPr>
        </p:nvSpPr>
        <p:spPr/>
        <p:txBody>
          <a:bodyPr/>
          <a:lstStyle/>
          <a:p>
            <a:fld id="{C1CB34B5-BABD-4CBA-A3BE-E56072ECBA8D}"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extLst>
      <p:ext uri="{BB962C8B-B14F-4D97-AF65-F5344CB8AC3E}">
        <p14:creationId xmlns:p14="http://schemas.microsoft.com/office/powerpoint/2010/main" val="175716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F0418-05BE-4F6A-A9D4-7424FED8B4AE}" type="datetime1">
              <a:rPr lang="lt-LT" smtClean="0"/>
              <a:t>2019-04-29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2556058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523F4E-65F0-4E55-B6BC-C70528340942}" type="datetime1">
              <a:rPr lang="lt-LT" smtClean="0"/>
              <a:t>2019-04-29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CB34B5-BABD-4CBA-A3BE-E56072ECBA8D}" type="slidenum">
              <a:rPr lang="lt-LT" smtClean="0"/>
              <a:t>‹#›</a:t>
            </a:fld>
            <a:endParaRPr lang="lt-LT"/>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42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83F6B0-FFAA-4196-AA08-510641C3CF28}" type="datetime1">
              <a:rPr lang="lt-LT" smtClean="0"/>
              <a:t>2019-04-29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CB34B5-BABD-4CBA-A3BE-E56072ECBA8D}" type="slidenum">
              <a:rPr lang="lt-LT" smtClean="0"/>
              <a:t>‹#›</a:t>
            </a:fld>
            <a:endParaRPr lang="lt-LT"/>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906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2167344-0D29-4FD8-BEC2-BD26F77E9176}" type="datetime1">
              <a:rPr lang="lt-LT" smtClean="0"/>
              <a:t>2019-04-29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1CB34B5-BABD-4CBA-A3BE-E56072ECBA8D}" type="slidenum">
              <a:rPr lang="lt-LT" smtClean="0"/>
              <a:t>‹#›</a:t>
            </a:fld>
            <a:endParaRPr lang="lt-LT"/>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3215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F45856-101D-4426-844F-8CEF9E0BDD7F}" type="datetime1">
              <a:rPr lang="lt-LT" smtClean="0"/>
              <a:t>2019-04-29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438498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5994-9F98-4113-9D76-26C4DA30C4B7}" type="datetime1">
              <a:rPr lang="lt-LT" smtClean="0"/>
              <a:t>2019-04-29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56588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3342054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2BDBD8-4A86-40CC-B91B-7C059E741D0D}" type="datetime1">
              <a:rPr lang="lt-LT" smtClean="0"/>
              <a:t>2019-04-29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2059387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0E7B85-4DF0-4FE1-A16B-1E4A9B78DC70}" type="datetime1">
              <a:rPr lang="lt-LT" smtClean="0"/>
              <a:t>2019-04-29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400125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589883-5BD5-48E7-BF71-DFE4F860A45B}" type="datetime1">
              <a:rPr lang="lt-LT" smtClean="0"/>
              <a:t>2019-04-29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4179718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96409-2091-46A6-8D15-A736C07A9863}" type="datetime1">
              <a:rPr lang="lt-LT" smtClean="0"/>
              <a:t>2019-04-29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CB34B5-BABD-4CBA-A3BE-E56072ECBA8D}" type="slidenum">
              <a:rPr lang="lt-LT" smtClean="0"/>
              <a:t>‹#›</a:t>
            </a:fld>
            <a:endParaRPr lang="lt-LT"/>
          </a:p>
        </p:txBody>
      </p:sp>
    </p:spTree>
    <p:extLst>
      <p:ext uri="{BB962C8B-B14F-4D97-AF65-F5344CB8AC3E}">
        <p14:creationId xmlns:p14="http://schemas.microsoft.com/office/powerpoint/2010/main" val="43745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23F4E-65F0-4E55-B6BC-C70528340942}"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220203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83F6B0-FFAA-4196-AA08-510641C3C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069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67344-0D29-4FD8-BEC2-BD26F77E9176}"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311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F45856-101D-4426-844F-8CEF9E0BDD7F}"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28369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95994-9F98-4113-9D76-26C4DA30C4B7}"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12466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DBD8-4A86-40CC-B91B-7C059E741D0D}"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33046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E7B85-4DF0-4FE1-A16B-1E4A9B78DC70}"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84229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152077889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1" r:id="rId12"/>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D2E6316-4F39-4F60-96D1-410C3CF32F28}" type="datetime1">
              <a:rPr lang="lt-LT" smtClean="0"/>
              <a:t>2019-04-29</a:t>
            </a:fld>
            <a:endParaRPr lang="lt-LT"/>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lt-LT"/>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1CB34B5-BABD-4CBA-A3BE-E56072ECBA8D}" type="slidenum">
              <a:rPr lang="lt-LT" smtClean="0"/>
              <a:t>‹#›</a:t>
            </a:fld>
            <a:endParaRPr lang="lt-LT"/>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521229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s://fi.wikipedia.org/wiki/Vapaaehtoisty&#246;"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https://rednet.punainenristi.fi/node/3976"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akasti.evl.fi/sakasti.nsf/0/5F5B8E17255D9C45C2257EC40041CF8A/$FILE/Perusinfo%20seurakunnille%20%20turvapaikan%20hakijoiden%20tukemiseksi.pdf"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www.turunseurakunnat.fi/mikaelinseurakunta/kansainvalinen-vastuu-ja-lahetys/maahanmuuttaja-ja-turvapaikkatyo"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ec.europa.eu/eurostat/statistics-explained/index.php/Migrant_integration_statistics_-_active_citizenship" TargetMode="External"/><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hyperlink" Target="http://www.valli.fi/fileadmin/user_upload/Julkaisut__pdf/Oppaat__pdf/Osaaja__Tukiopas_netti.pdf" TargetMode="External"/><Relationship Id="rId4" Type="http://schemas.openxmlformats.org/officeDocument/2006/relationships/hyperlink" Target="https://rednet.punainenristi.fi/node/397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finlex.fi/fi/laki/ajantasa/2010/20101386"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2212464"/>
          </a:xfrm>
        </p:spPr>
        <p:txBody>
          <a:bodyPr>
            <a:normAutofit fontScale="90000"/>
          </a:bodyPr>
          <a:lstStyle/>
          <a:p>
            <a:br>
              <a:rPr lang="lt-LT" sz="6600" dirty="0">
                <a:latin typeface="Calibri" panose="020F0502020204030204" pitchFamily="34" charset="0"/>
                <a:cs typeface="Arial" panose="020B0604020202020204" pitchFamily="34" charset="0"/>
              </a:rPr>
            </a:br>
            <a:r>
              <a:rPr lang="fi-FI" altLang="fi-FI" sz="5400" dirty="0">
                <a:solidFill>
                  <a:srgbClr val="2F5897"/>
                </a:solidFill>
                <a:latin typeface="Calibri" panose="020F0502020204030204" pitchFamily="34" charset="0"/>
              </a:rPr>
              <a:t>Vapaaehtoiset seniorit maahanmuuttajien kotoutumisen tukena</a:t>
            </a:r>
            <a:br>
              <a:rPr lang="lt-LT" altLang="fi-FI" sz="5400" dirty="0">
                <a:solidFill>
                  <a:srgbClr val="2F5897"/>
                </a:solidFill>
                <a:latin typeface="Calibri" panose="020F0502020204030204" pitchFamily="34" charset="0"/>
              </a:rPr>
            </a:br>
            <a:endParaRPr lang="lt-LT" sz="5300" b="1" dirty="0">
              <a:latin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395536" y="3799344"/>
            <a:ext cx="8352928" cy="2304256"/>
          </a:xfrm>
        </p:spPr>
        <p:txBody>
          <a:bodyPr>
            <a:noAutofit/>
          </a:bodyPr>
          <a:lstStyle/>
          <a:p>
            <a:r>
              <a:rPr lang="fi-FI" altLang="fi-FI" sz="4000" b="1" dirty="0">
                <a:solidFill>
                  <a:srgbClr val="2F5897"/>
                </a:solidFill>
                <a:latin typeface="Calibri" panose="020F0502020204030204" pitchFamily="34" charset="0"/>
              </a:rPr>
              <a:t>Moduuli 5</a:t>
            </a:r>
          </a:p>
          <a:p>
            <a:r>
              <a:rPr lang="fi-FI" altLang="fi-FI" sz="4000" b="1" dirty="0">
                <a:solidFill>
                  <a:srgbClr val="2F5897"/>
                </a:solidFill>
                <a:latin typeface="Calibri" panose="020F0502020204030204" pitchFamily="34" charset="0"/>
              </a:rPr>
              <a:t>Maahanmuutto ja vapaaehtoistyö </a:t>
            </a:r>
          </a:p>
          <a:p>
            <a:r>
              <a:rPr lang="fi-FI" altLang="fi-FI" sz="4000" b="1" dirty="0">
                <a:solidFill>
                  <a:srgbClr val="2F5897"/>
                </a:solidFill>
                <a:latin typeface="Calibri" panose="020F0502020204030204" pitchFamily="34" charset="0"/>
              </a:rPr>
              <a:t>Suomessa</a:t>
            </a:r>
          </a:p>
          <a:p>
            <a:endParaRPr lang="lt-LT" sz="1800" dirty="0">
              <a:latin typeface="Calibri" panose="020F0502020204030204" pitchFamily="34" charset="0"/>
              <a:cs typeface="Arial" panose="020B0604020202020204" pitchFamily="34" charset="0"/>
            </a:endParaRPr>
          </a:p>
          <a:p>
            <a:endParaRPr lang="lt-LT" sz="1800" dirty="0">
              <a:latin typeface="Calibri" panose="020F0502020204030204" pitchFamily="34" charset="0"/>
              <a:cs typeface="Arial" panose="020B0604020202020204" pitchFamily="34" charset="0"/>
            </a:endParaRPr>
          </a:p>
          <a:p>
            <a:endParaRPr lang="en-US" sz="1600" dirty="0">
              <a:latin typeface="Calibri" panose="020F0502020204030204" pitchFamily="34" charset="0"/>
              <a:cs typeface="Arial" panose="020B0604020202020204"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3699" y="116632"/>
            <a:ext cx="14874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stretch>
            <a:fillRect/>
          </a:stretch>
        </p:blipFill>
        <p:spPr>
          <a:xfrm>
            <a:off x="179512" y="116632"/>
            <a:ext cx="2985501" cy="648072"/>
          </a:xfrm>
          <a:prstGeom prst="rect">
            <a:avLst/>
          </a:prstGeom>
        </p:spPr>
      </p:pic>
    </p:spTree>
    <p:extLst>
      <p:ext uri="{BB962C8B-B14F-4D97-AF65-F5344CB8AC3E}">
        <p14:creationId xmlns:p14="http://schemas.microsoft.com/office/powerpoint/2010/main" val="3739156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a:extLst>
              <a:ext uri="{FF2B5EF4-FFF2-40B4-BE49-F238E27FC236}">
                <a16:creationId xmlns:a16="http://schemas.microsoft.com/office/drawing/2014/main" id="{03D963D0-8569-4EDD-9F4A-B61CF6081464}"/>
              </a:ext>
            </a:extLst>
          </p:cNvPr>
          <p:cNvSpPr txBox="1">
            <a:spLocks noChangeArrowheads="1"/>
          </p:cNvSpPr>
          <p:nvPr/>
        </p:nvSpPr>
        <p:spPr bwMode="auto">
          <a:xfrm>
            <a:off x="4021138" y="618648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9655CE9-3BDA-430E-95F7-724CD273EE79}" type="slidenum">
              <a:rPr lang="fi-FI" altLang="fi-FI">
                <a:latin typeface="Palatino Linotype" panose="02040502050505030304" pitchFamily="18" charset="0"/>
              </a:rPr>
              <a:pPr hangingPunct="1">
                <a:lnSpc>
                  <a:spcPct val="100000"/>
                </a:lnSpc>
                <a:buClrTx/>
                <a:buFontTx/>
                <a:buNone/>
              </a:pPr>
              <a:t>10</a:t>
            </a:fld>
            <a:endParaRPr lang="fi-FI" altLang="fi-FI" dirty="0">
              <a:latin typeface="Palatino Linotype" panose="02040502050505030304" pitchFamily="18" charset="0"/>
            </a:endParaRPr>
          </a:p>
        </p:txBody>
      </p:sp>
      <p:sp>
        <p:nvSpPr>
          <p:cNvPr id="15362" name="Rectangle 2">
            <a:extLst>
              <a:ext uri="{FF2B5EF4-FFF2-40B4-BE49-F238E27FC236}">
                <a16:creationId xmlns:a16="http://schemas.microsoft.com/office/drawing/2014/main" id="{52C4A6E7-E308-4CB7-B22E-B498B23BD81E}"/>
              </a:ext>
            </a:extLst>
          </p:cNvPr>
          <p:cNvSpPr>
            <a:spLocks noChangeArrowheads="1"/>
          </p:cNvSpPr>
          <p:nvPr/>
        </p:nvSpPr>
        <p:spPr bwMode="auto">
          <a:xfrm>
            <a:off x="2123728" y="169292"/>
            <a:ext cx="5759871"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b="1" dirty="0">
                <a:latin typeface="Calibri" panose="020F0502020204030204" pitchFamily="34" charset="0"/>
                <a:cs typeface="Times New Roman" panose="02020603050405020304" pitchFamily="18" charset="0"/>
              </a:rPr>
              <a:t>Keskeisiä käsitteitä maahanmuutossa ja kotoutumisessa</a:t>
            </a:r>
          </a:p>
        </p:txBody>
      </p:sp>
      <p:sp>
        <p:nvSpPr>
          <p:cNvPr id="15363" name="Rectangle 3">
            <a:extLst>
              <a:ext uri="{FF2B5EF4-FFF2-40B4-BE49-F238E27FC236}">
                <a16:creationId xmlns:a16="http://schemas.microsoft.com/office/drawing/2014/main" id="{FBED385B-D60F-43FD-9B2B-9644B90A40B4}"/>
              </a:ext>
            </a:extLst>
          </p:cNvPr>
          <p:cNvSpPr>
            <a:spLocks noChangeArrowheads="1"/>
          </p:cNvSpPr>
          <p:nvPr/>
        </p:nvSpPr>
        <p:spPr bwMode="auto">
          <a:xfrm>
            <a:off x="457200" y="138668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marL="457200" indent="-457200">
              <a:buFont typeface="Arial" panose="020B0604020202020204" pitchFamily="34" charset="0"/>
              <a:buChar char="•"/>
            </a:pPr>
            <a:r>
              <a:rPr lang="en-US" altLang="fi-FI" sz="2800" dirty="0" err="1">
                <a:solidFill>
                  <a:srgbClr val="242424"/>
                </a:solidFill>
                <a:latin typeface="Calibri" panose="020F0502020204030204" pitchFamily="34" charset="0"/>
                <a:cs typeface="Calibri" panose="020F0502020204030204" pitchFamily="34" charset="0"/>
              </a:rPr>
              <a:t>Alkukartoitus</a:t>
            </a:r>
            <a:br>
              <a:rPr lang="en-US" altLang="fi-FI" sz="2800" dirty="0">
                <a:solidFill>
                  <a:srgbClr val="242424"/>
                </a:solidFill>
                <a:latin typeface="Calibri" panose="020F0502020204030204" pitchFamily="34" charset="0"/>
                <a:cs typeface="Calibri" panose="020F0502020204030204" pitchFamily="34" charset="0"/>
              </a:rPr>
            </a:br>
            <a:r>
              <a:rPr lang="en-US" altLang="fi-FI" sz="2800" dirty="0" err="1">
                <a:solidFill>
                  <a:srgbClr val="242424"/>
                </a:solidFill>
                <a:latin typeface="Calibri" panose="020F0502020204030204" pitchFamily="34" charset="0"/>
                <a:cs typeface="Calibri" panose="020F0502020204030204" pitchFamily="34" charset="0"/>
              </a:rPr>
              <a:t>Työttömille</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työnhakijoille</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toimeentulotuen</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saajille</a:t>
            </a:r>
            <a:r>
              <a:rPr lang="en-US" altLang="fi-FI" sz="2800" dirty="0">
                <a:solidFill>
                  <a:srgbClr val="242424"/>
                </a:solidFill>
                <a:latin typeface="Calibri" panose="020F0502020204030204" pitchFamily="34" charset="0"/>
                <a:cs typeface="Calibri" panose="020F0502020204030204" pitchFamily="34" charset="0"/>
              </a:rPr>
              <a:t> ja </a:t>
            </a:r>
            <a:r>
              <a:rPr lang="en-US" altLang="fi-FI" sz="2800" dirty="0" err="1">
                <a:solidFill>
                  <a:srgbClr val="242424"/>
                </a:solidFill>
                <a:latin typeface="Calibri" panose="020F0502020204030204" pitchFamily="34" charset="0"/>
                <a:cs typeface="Calibri" panose="020F0502020204030204" pitchFamily="34" charset="0"/>
              </a:rPr>
              <a:t>sitä</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pyytäville</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tehtävä</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kartoitus</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jossa</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arvioidaan</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alustavasti</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työllistymis</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opiskelu</a:t>
            </a:r>
            <a:r>
              <a:rPr lang="en-US" altLang="fi-FI" sz="2800" dirty="0">
                <a:solidFill>
                  <a:srgbClr val="242424"/>
                </a:solidFill>
                <a:latin typeface="Calibri" panose="020F0502020204030204" pitchFamily="34" charset="0"/>
                <a:cs typeface="Calibri" panose="020F0502020204030204" pitchFamily="34" charset="0"/>
              </a:rPr>
              <a:t>- ja </a:t>
            </a:r>
            <a:r>
              <a:rPr lang="en-US" altLang="fi-FI" sz="2800" dirty="0" err="1">
                <a:solidFill>
                  <a:srgbClr val="242424"/>
                </a:solidFill>
                <a:latin typeface="Calibri" panose="020F0502020204030204" pitchFamily="34" charset="0"/>
                <a:cs typeface="Calibri" panose="020F0502020204030204" pitchFamily="34" charset="0"/>
              </a:rPr>
              <a:t>muut</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kotoutumisvalmiudet</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Kartoituksesta</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vastaa</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kunta</a:t>
            </a:r>
            <a:r>
              <a:rPr lang="en-US" altLang="fi-FI" sz="2800" dirty="0">
                <a:solidFill>
                  <a:srgbClr val="242424"/>
                </a:solidFill>
                <a:latin typeface="Calibri" panose="020F0502020204030204" pitchFamily="34" charset="0"/>
                <a:cs typeface="Calibri" panose="020F0502020204030204" pitchFamily="34" charset="0"/>
              </a:rPr>
              <a:t> tai TE-</a:t>
            </a:r>
            <a:r>
              <a:rPr lang="en-US" altLang="fi-FI" sz="2800" dirty="0" err="1">
                <a:solidFill>
                  <a:srgbClr val="242424"/>
                </a:solidFill>
                <a:latin typeface="Calibri" panose="020F0502020204030204" pitchFamily="34" charset="0"/>
                <a:cs typeface="Calibri" panose="020F0502020204030204" pitchFamily="34" charset="0"/>
              </a:rPr>
              <a:t>toimisto</a:t>
            </a:r>
            <a:r>
              <a:rPr lang="en-US" altLang="fi-FI" sz="2800" dirty="0">
                <a:solidFill>
                  <a:srgbClr val="242424"/>
                </a:solidFill>
                <a:latin typeface="Calibri" panose="020F0502020204030204" pitchFamily="34" charset="0"/>
                <a:cs typeface="Calibri" panose="020F0502020204030204" pitchFamily="34" charset="0"/>
              </a:rPr>
              <a:t>. </a:t>
            </a:r>
            <a:br>
              <a:rPr lang="en-US" altLang="fi-FI" sz="2800" dirty="0">
                <a:solidFill>
                  <a:srgbClr val="242424"/>
                </a:solidFill>
                <a:latin typeface="Calibri" panose="020F0502020204030204" pitchFamily="34" charset="0"/>
                <a:cs typeface="Calibri" panose="020F0502020204030204" pitchFamily="34" charset="0"/>
              </a:rPr>
            </a:br>
            <a:r>
              <a:rPr lang="en-US" altLang="fi-FI" sz="2800" dirty="0" err="1">
                <a:solidFill>
                  <a:srgbClr val="242424"/>
                </a:solidFill>
                <a:latin typeface="Calibri" panose="020F0502020204030204" pitchFamily="34" charset="0"/>
                <a:cs typeface="Calibri" panose="020F0502020204030204" pitchFamily="34" charset="0"/>
              </a:rPr>
              <a:t>Pohjautuu</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kotoutumislakiin</a:t>
            </a:r>
            <a:r>
              <a:rPr lang="en-US" altLang="fi-FI" sz="2800" dirty="0">
                <a:solidFill>
                  <a:srgbClr val="242424"/>
                </a:solidFill>
                <a:latin typeface="Calibri" panose="020F0502020204030204" pitchFamily="34" charset="0"/>
                <a:cs typeface="Calibri" panose="020F0502020204030204" pitchFamily="34" charset="0"/>
              </a:rPr>
              <a:t> (9–10 §).</a:t>
            </a:r>
          </a:p>
          <a:p>
            <a:pPr marL="457200" indent="-457200">
              <a:buFont typeface="Arial" panose="020B0604020202020204" pitchFamily="34" charset="0"/>
              <a:buChar char="•"/>
            </a:pPr>
            <a:r>
              <a:rPr lang="en-US" altLang="fi-FI" sz="2800" dirty="0" err="1">
                <a:solidFill>
                  <a:srgbClr val="242424"/>
                </a:solidFill>
                <a:latin typeface="Calibri" panose="020F0502020204030204" pitchFamily="34" charset="0"/>
                <a:cs typeface="Calibri" panose="020F0502020204030204" pitchFamily="34" charset="0"/>
              </a:rPr>
              <a:t>Alkuvaiheen</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palvelut</a:t>
            </a:r>
            <a:br>
              <a:rPr lang="en-US" altLang="fi-FI" sz="2800" dirty="0">
                <a:solidFill>
                  <a:srgbClr val="242424"/>
                </a:solidFill>
                <a:latin typeface="Calibri" panose="020F0502020204030204" pitchFamily="34" charset="0"/>
                <a:cs typeface="Calibri" panose="020F0502020204030204" pitchFamily="34" charset="0"/>
              </a:rPr>
            </a:br>
            <a:r>
              <a:rPr lang="en-US" altLang="fi-FI" sz="2800" dirty="0" err="1">
                <a:solidFill>
                  <a:srgbClr val="242424"/>
                </a:solidFill>
                <a:latin typeface="Calibri" panose="020F0502020204030204" pitchFamily="34" charset="0"/>
                <a:cs typeface="Calibri" panose="020F0502020204030204" pitchFamily="34" charset="0"/>
              </a:rPr>
              <a:t>Alkuvaiheen</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palveluihin</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kuuluvat</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perustieto</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ohjaus</a:t>
            </a:r>
            <a:r>
              <a:rPr lang="en-US" altLang="fi-FI" sz="2800" dirty="0">
                <a:solidFill>
                  <a:srgbClr val="242424"/>
                </a:solidFill>
                <a:latin typeface="Calibri" panose="020F0502020204030204" pitchFamily="34" charset="0"/>
                <a:cs typeface="Calibri" panose="020F0502020204030204" pitchFamily="34" charset="0"/>
              </a:rPr>
              <a:t> ja </a:t>
            </a:r>
            <a:r>
              <a:rPr lang="en-US" altLang="fi-FI" sz="2800" dirty="0" err="1">
                <a:solidFill>
                  <a:srgbClr val="242424"/>
                </a:solidFill>
                <a:latin typeface="Calibri" panose="020F0502020204030204" pitchFamily="34" charset="0"/>
                <a:cs typeface="Calibri" panose="020F0502020204030204" pitchFamily="34" charset="0"/>
              </a:rPr>
              <a:t>neuvonta</a:t>
            </a:r>
            <a:r>
              <a:rPr lang="en-US" altLang="fi-FI" sz="2800" dirty="0">
                <a:solidFill>
                  <a:srgbClr val="242424"/>
                </a:solidFill>
                <a:latin typeface="Calibri" panose="020F0502020204030204" pitchFamily="34" charset="0"/>
                <a:cs typeface="Calibri" panose="020F0502020204030204" pitchFamily="34" charset="0"/>
              </a:rPr>
              <a:t>, </a:t>
            </a:r>
            <a:r>
              <a:rPr lang="en-US" altLang="fi-FI" sz="2800" dirty="0" err="1">
                <a:solidFill>
                  <a:srgbClr val="242424"/>
                </a:solidFill>
                <a:latin typeface="Calibri" panose="020F0502020204030204" pitchFamily="34" charset="0"/>
                <a:cs typeface="Calibri" panose="020F0502020204030204" pitchFamily="34" charset="0"/>
              </a:rPr>
              <a:t>alkukartoitus</a:t>
            </a:r>
            <a:r>
              <a:rPr lang="en-US" altLang="fi-FI" sz="2800" dirty="0">
                <a:solidFill>
                  <a:srgbClr val="242424"/>
                </a:solidFill>
                <a:latin typeface="Calibri" panose="020F0502020204030204" pitchFamily="34" charset="0"/>
                <a:cs typeface="Calibri" panose="020F0502020204030204" pitchFamily="34" charset="0"/>
              </a:rPr>
              <a:t> ja </a:t>
            </a:r>
            <a:r>
              <a:rPr lang="en-US" altLang="fi-FI" sz="2800" dirty="0" err="1">
                <a:solidFill>
                  <a:srgbClr val="242424"/>
                </a:solidFill>
                <a:latin typeface="Calibri" panose="020F0502020204030204" pitchFamily="34" charset="0"/>
                <a:cs typeface="Calibri" panose="020F0502020204030204" pitchFamily="34" charset="0"/>
              </a:rPr>
              <a:t>kotoutumissuunnitelma</a:t>
            </a:r>
            <a:r>
              <a:rPr lang="en-US" altLang="fi-FI" sz="2800" dirty="0">
                <a:solidFill>
                  <a:srgbClr val="242424"/>
                </a:solidFill>
                <a:latin typeface="Calibri" panose="020F0502020204030204" pitchFamily="34" charset="0"/>
                <a:cs typeface="Calibri" panose="020F0502020204030204" pitchFamily="34" charset="0"/>
              </a:rPr>
              <a:t>.</a:t>
            </a:r>
          </a:p>
          <a:p>
            <a:pPr hangingPunct="1">
              <a:lnSpc>
                <a:spcPct val="90000"/>
              </a:lnSpc>
              <a:spcBef>
                <a:spcPts val="1800"/>
              </a:spcBef>
              <a:buClrTx/>
              <a:buFontTx/>
              <a:buNone/>
            </a:pPr>
            <a:endParaRPr lang="fi-FI" altLang="fi-FI" sz="2200"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11" name="Picture 3">
            <a:extLst>
              <a:ext uri="{FF2B5EF4-FFF2-40B4-BE49-F238E27FC236}">
                <a16:creationId xmlns:a16="http://schemas.microsoft.com/office/drawing/2014/main" id="{E29B1669-D8B1-4785-90E0-B5E78CF53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EEEFD3FF-A4F2-4040-95C3-8CA04F5FA6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a:extLst>
              <a:ext uri="{FF2B5EF4-FFF2-40B4-BE49-F238E27FC236}">
                <a16:creationId xmlns:a16="http://schemas.microsoft.com/office/drawing/2014/main" id="{EB388D3C-3B1F-41D0-9226-FA95C5FFA986}"/>
              </a:ext>
            </a:extLst>
          </p:cNvPr>
          <p:cNvSpPr txBox="1">
            <a:spLocks noChangeArrowheads="1"/>
          </p:cNvSpPr>
          <p:nvPr/>
        </p:nvSpPr>
        <p:spPr bwMode="auto">
          <a:xfrm>
            <a:off x="4009072" y="6237312"/>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1E5CCFC8-66B7-40EF-85D7-ADD56D37DFB6}" type="slidenum">
              <a:rPr lang="fi-FI" altLang="fi-FI">
                <a:latin typeface="Palatino Linotype" panose="02040502050505030304" pitchFamily="18" charset="0"/>
              </a:rPr>
              <a:pPr hangingPunct="1">
                <a:lnSpc>
                  <a:spcPct val="100000"/>
                </a:lnSpc>
                <a:buClrTx/>
                <a:buFontTx/>
                <a:buNone/>
              </a:pPr>
              <a:t>11</a:t>
            </a:fld>
            <a:endParaRPr lang="fi-FI" altLang="fi-FI" dirty="0">
              <a:latin typeface="Palatino Linotype" panose="02040502050505030304" pitchFamily="18" charset="0"/>
            </a:endParaRPr>
          </a:p>
        </p:txBody>
      </p:sp>
      <p:sp>
        <p:nvSpPr>
          <p:cNvPr id="16386" name="Rectangle 2">
            <a:extLst>
              <a:ext uri="{FF2B5EF4-FFF2-40B4-BE49-F238E27FC236}">
                <a16:creationId xmlns:a16="http://schemas.microsoft.com/office/drawing/2014/main" id="{E21FC9B8-166D-47AC-913E-4A65E3EDF192}"/>
              </a:ext>
            </a:extLst>
          </p:cNvPr>
          <p:cNvSpPr>
            <a:spLocks noChangeArrowheads="1"/>
          </p:cNvSpPr>
          <p:nvPr/>
        </p:nvSpPr>
        <p:spPr bwMode="auto">
          <a:xfrm>
            <a:off x="1979712" y="168433"/>
            <a:ext cx="633593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Keskeisiä käsitteitä maahanmuutossa ja kotoutumisessa 2</a:t>
            </a:r>
          </a:p>
        </p:txBody>
      </p:sp>
      <p:sp>
        <p:nvSpPr>
          <p:cNvPr id="16387" name="Rectangle 3">
            <a:extLst>
              <a:ext uri="{FF2B5EF4-FFF2-40B4-BE49-F238E27FC236}">
                <a16:creationId xmlns:a16="http://schemas.microsoft.com/office/drawing/2014/main" id="{0FCE2B28-5564-44D7-AC96-72EA61F998A5}"/>
              </a:ext>
            </a:extLst>
          </p:cNvPr>
          <p:cNvSpPr>
            <a:spLocks noChangeArrowheads="1"/>
          </p:cNvSpPr>
          <p:nvPr/>
        </p:nvSpPr>
        <p:spPr bwMode="auto">
          <a:xfrm>
            <a:off x="456247" y="129143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Kansainvälistä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suojelua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saava</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Henkilö</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joka</a:t>
            </a:r>
            <a:r>
              <a:rPr lang="en-US" altLang="fi-FI" sz="2200" dirty="0">
                <a:solidFill>
                  <a:srgbClr val="242424"/>
                </a:solidFill>
                <a:latin typeface="Calibri" panose="020F0502020204030204" pitchFamily="34" charset="0"/>
                <a:cs typeface="Calibri" panose="020F0502020204030204" pitchFamily="34" charset="0"/>
              </a:rPr>
              <a:t> on </a:t>
            </a:r>
            <a:r>
              <a:rPr lang="en-US" altLang="fi-FI" sz="2200" dirty="0" err="1">
                <a:solidFill>
                  <a:srgbClr val="242424"/>
                </a:solidFill>
                <a:latin typeface="Calibri" panose="020F0502020204030204" pitchFamily="34" charset="0"/>
                <a:cs typeface="Calibri" panose="020F0502020204030204" pitchFamily="34" charset="0"/>
              </a:rPr>
              <a:t>saanut</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pakolaisaseman</a:t>
            </a:r>
            <a:r>
              <a:rPr lang="en-US" altLang="fi-FI" sz="2200" dirty="0">
                <a:solidFill>
                  <a:srgbClr val="242424"/>
                </a:solidFill>
                <a:latin typeface="Calibri" panose="020F0502020204030204" pitchFamily="34" charset="0"/>
                <a:cs typeface="Calibri" panose="020F0502020204030204" pitchFamily="34" charset="0"/>
              </a:rPr>
              <a:t> tai </a:t>
            </a:r>
            <a:r>
              <a:rPr lang="en-US" altLang="fi-FI" sz="2200" dirty="0" err="1">
                <a:solidFill>
                  <a:srgbClr val="242424"/>
                </a:solidFill>
                <a:latin typeface="Calibri" panose="020F0502020204030204" pitchFamily="34" charset="0"/>
                <a:cs typeface="Calibri" panose="020F0502020204030204" pitchFamily="34" charset="0"/>
              </a:rPr>
              <a:t>oleskeluluvan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toissijaisen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suojelun</a:t>
            </a:r>
            <a:r>
              <a:rPr lang="en-US" altLang="fi-FI" sz="2200" dirty="0">
                <a:solidFill>
                  <a:srgbClr val="242424"/>
                </a:solidFill>
                <a:latin typeface="Calibri" panose="020F0502020204030204" pitchFamily="34" charset="0"/>
                <a:cs typeface="Calibri" panose="020F0502020204030204" pitchFamily="34" charset="0"/>
              </a:rPr>
              <a:t> tai </a:t>
            </a:r>
            <a:r>
              <a:rPr lang="en-US" altLang="fi-FI" sz="2200" dirty="0" err="1">
                <a:solidFill>
                  <a:srgbClr val="242424"/>
                </a:solidFill>
                <a:latin typeface="Calibri" panose="020F0502020204030204" pitchFamily="34" charset="0"/>
                <a:cs typeface="Calibri" panose="020F0502020204030204" pitchFamily="34" charset="0"/>
              </a:rPr>
              <a:t>humanitaarisen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suojelun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perusteella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Ulkomaalaislaista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poistui</a:t>
            </a:r>
            <a:r>
              <a:rPr lang="en-US" altLang="fi-FI" sz="2200" dirty="0">
                <a:solidFill>
                  <a:srgbClr val="242424"/>
                </a:solidFill>
                <a:latin typeface="Calibri" panose="020F0502020204030204" pitchFamily="34" charset="0"/>
                <a:cs typeface="Calibri" panose="020F0502020204030204" pitchFamily="34" charset="0"/>
              </a:rPr>
              <a:t> 16.5.2016 </a:t>
            </a:r>
            <a:r>
              <a:rPr lang="en-US" altLang="fi-FI" sz="2200" dirty="0" err="1">
                <a:solidFill>
                  <a:srgbClr val="242424"/>
                </a:solidFill>
                <a:latin typeface="Calibri" panose="020F0502020204030204" pitchFamily="34" charset="0"/>
                <a:cs typeface="Calibri" panose="020F0502020204030204" pitchFamily="34" charset="0"/>
              </a:rPr>
              <a:t>säädös</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jonka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mukaan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turvapaikanhakijalle</a:t>
            </a:r>
            <a:r>
              <a:rPr lang="en-US" altLang="fi-FI" sz="2200" dirty="0">
                <a:solidFill>
                  <a:srgbClr val="242424"/>
                </a:solidFill>
                <a:latin typeface="Calibri" panose="020F0502020204030204" pitchFamily="34" charset="0"/>
                <a:cs typeface="Calibri" panose="020F0502020204030204" pitchFamily="34" charset="0"/>
              </a:rPr>
              <a:t> on </a:t>
            </a:r>
            <a:r>
              <a:rPr lang="en-US" altLang="fi-FI" sz="2200" dirty="0" err="1">
                <a:solidFill>
                  <a:srgbClr val="242424"/>
                </a:solidFill>
                <a:latin typeface="Calibri" panose="020F0502020204030204" pitchFamily="34" charset="0"/>
                <a:cs typeface="Calibri" panose="020F0502020204030204" pitchFamily="34" charset="0"/>
              </a:rPr>
              <a:t>voitu</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myöntää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oleskelulupa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humanitaarisen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suojelun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perusteella</a:t>
            </a:r>
            <a:r>
              <a:rPr lang="en-US" altLang="fi-FI" sz="2200" dirty="0">
                <a:solidFill>
                  <a:srgbClr val="242424"/>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Kiintiöpakolainen</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YK:n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pakolaisjärjestön</a:t>
            </a:r>
            <a:r>
              <a:rPr lang="en-US" altLang="fi-FI" sz="2200" dirty="0">
                <a:solidFill>
                  <a:srgbClr val="242424"/>
                </a:solidFill>
                <a:latin typeface="Calibri" panose="020F0502020204030204" pitchFamily="34" charset="0"/>
                <a:cs typeface="Calibri" panose="020F0502020204030204" pitchFamily="34" charset="0"/>
              </a:rPr>
              <a:t> (UNHCR) </a:t>
            </a:r>
            <a:r>
              <a:rPr lang="en-US" altLang="fi-FI" sz="2200" dirty="0" err="1">
                <a:solidFill>
                  <a:srgbClr val="242424"/>
                </a:solidFill>
                <a:latin typeface="Calibri" panose="020F0502020204030204" pitchFamily="34" charset="0"/>
                <a:cs typeface="Calibri" panose="020F0502020204030204" pitchFamily="34" charset="0"/>
              </a:rPr>
              <a:t>pakolaiseksi</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katsoma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henkilö</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jolle</a:t>
            </a:r>
            <a:r>
              <a:rPr lang="en-US" altLang="fi-FI" sz="2200" dirty="0">
                <a:solidFill>
                  <a:srgbClr val="242424"/>
                </a:solidFill>
                <a:latin typeface="Calibri" panose="020F0502020204030204" pitchFamily="34" charset="0"/>
                <a:cs typeface="Calibri" panose="020F0502020204030204" pitchFamily="34" charset="0"/>
              </a:rPr>
              <a:t> on </a:t>
            </a:r>
            <a:r>
              <a:rPr lang="en-US" altLang="fi-FI" sz="2200" dirty="0" err="1">
                <a:solidFill>
                  <a:srgbClr val="242424"/>
                </a:solidFill>
                <a:latin typeface="Calibri" panose="020F0502020204030204" pitchFamily="34" charset="0"/>
                <a:cs typeface="Calibri" panose="020F0502020204030204" pitchFamily="34" charset="0"/>
              </a:rPr>
              <a:t>myönnetty</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maahantulolupa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Suomeen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pakolaiskiintiön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puitteissa</a:t>
            </a:r>
            <a:r>
              <a:rPr lang="en-US" altLang="fi-FI" sz="2200" dirty="0">
                <a:solidFill>
                  <a:srgbClr val="242424"/>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Kotouttaminen</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Kotoutumisen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monialainen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edistäminen</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tukeminen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Tähän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pyritään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viranomaisten</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muiden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tahojen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tarjoamien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kotoutumista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edistävien</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tukevien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toimenpiteiden</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palveluiden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avulla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Nämä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määritellään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henkilökohtaisessa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kotoutumissuunnitelmassa</a:t>
            </a:r>
            <a:r>
              <a:rPr lang="en-US" altLang="fi-FI" sz="2200" dirty="0">
                <a:solidFill>
                  <a:srgbClr val="242424"/>
                </a:solidFill>
                <a:latin typeface="Calibri" panose="020F0502020204030204" pitchFamily="34" charset="0"/>
                <a:cs typeface="Calibri" panose="020F0502020204030204" pitchFamily="34" charset="0"/>
              </a:rPr>
              <a:t>.</a:t>
            </a:r>
          </a:p>
          <a:p>
            <a:pPr hangingPunct="1">
              <a:lnSpc>
                <a:spcPct val="100000"/>
              </a:lnSpc>
              <a:spcBef>
                <a:spcPts val="1800"/>
              </a:spcBef>
              <a:buClrTx/>
              <a:buFontTx/>
              <a:buNone/>
            </a:pPr>
            <a:endParaRPr lang="fi-FI" altLang="fi-FI" sz="2000" dirty="0">
              <a:latin typeface="Times New Roman" panose="02020603050405020304" pitchFamily="18" charset="0"/>
            </a:endParaRPr>
          </a:p>
        </p:txBody>
      </p:sp>
      <p:pic>
        <p:nvPicPr>
          <p:cNvPr id="8" name="Picture 3">
            <a:extLst>
              <a:ext uri="{FF2B5EF4-FFF2-40B4-BE49-F238E27FC236}">
                <a16:creationId xmlns:a16="http://schemas.microsoft.com/office/drawing/2014/main" id="{DEEE9F22-24AB-49ED-AC66-F3B00CBC43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BA15BDF9-A5DB-4668-8CA9-4515D6350C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a:extLst>
              <a:ext uri="{FF2B5EF4-FFF2-40B4-BE49-F238E27FC236}">
                <a16:creationId xmlns:a16="http://schemas.microsoft.com/office/drawing/2014/main" id="{FA3C24F7-6DF4-43E5-A86B-3EE650D0A73A}"/>
              </a:ext>
            </a:extLst>
          </p:cNvPr>
          <p:cNvSpPr txBox="1">
            <a:spLocks noChangeArrowheads="1"/>
          </p:cNvSpPr>
          <p:nvPr/>
        </p:nvSpPr>
        <p:spPr bwMode="auto">
          <a:xfrm>
            <a:off x="3994537" y="63690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A4C6FC7-F7D4-47F1-885E-0FCB3DA0FA07}" type="slidenum">
              <a:rPr lang="fi-FI" altLang="fi-FI">
                <a:latin typeface="Palatino Linotype" panose="02040502050505030304" pitchFamily="18" charset="0"/>
              </a:rPr>
              <a:pPr hangingPunct="1">
                <a:lnSpc>
                  <a:spcPct val="100000"/>
                </a:lnSpc>
                <a:buClrTx/>
                <a:buFontTx/>
                <a:buNone/>
              </a:pPr>
              <a:t>12</a:t>
            </a:fld>
            <a:endParaRPr lang="fi-FI" altLang="fi-FI" dirty="0">
              <a:latin typeface="Palatino Linotype" panose="02040502050505030304" pitchFamily="18" charset="0"/>
            </a:endParaRPr>
          </a:p>
        </p:txBody>
      </p:sp>
      <p:sp>
        <p:nvSpPr>
          <p:cNvPr id="17410" name="Rectangle 2">
            <a:extLst>
              <a:ext uri="{FF2B5EF4-FFF2-40B4-BE49-F238E27FC236}">
                <a16:creationId xmlns:a16="http://schemas.microsoft.com/office/drawing/2014/main" id="{CB65A8B4-17BF-4EB5-A584-A4CBC1A24065}"/>
              </a:ext>
            </a:extLst>
          </p:cNvPr>
          <p:cNvSpPr>
            <a:spLocks noChangeArrowheads="1"/>
          </p:cNvSpPr>
          <p:nvPr/>
        </p:nvSpPr>
        <p:spPr bwMode="auto">
          <a:xfrm>
            <a:off x="1907704" y="153987"/>
            <a:ext cx="6059016"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Keskeisiä käsitteitä maahanmuutossa ja kotoutumisessa 3</a:t>
            </a:r>
          </a:p>
        </p:txBody>
      </p:sp>
      <p:sp>
        <p:nvSpPr>
          <p:cNvPr id="17411" name="Rectangle 3">
            <a:extLst>
              <a:ext uri="{FF2B5EF4-FFF2-40B4-BE49-F238E27FC236}">
                <a16:creationId xmlns:a16="http://schemas.microsoft.com/office/drawing/2014/main" id="{6A876916-9D27-4176-862C-4D92B1BEE149}"/>
              </a:ext>
            </a:extLst>
          </p:cNvPr>
          <p:cNvSpPr>
            <a:spLocks noChangeArrowheads="1"/>
          </p:cNvSpPr>
          <p:nvPr/>
        </p:nvSpPr>
        <p:spPr bwMode="auto">
          <a:xfrm>
            <a:off x="333514" y="1190349"/>
            <a:ext cx="8522776"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Ohjaus</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neuvonta</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Kunnan</a:t>
            </a:r>
            <a:r>
              <a:rPr lang="en-US" altLang="fi-FI" sz="2200" dirty="0">
                <a:solidFill>
                  <a:srgbClr val="242424"/>
                </a:solidFill>
                <a:latin typeface="Calibri" panose="020F0502020204030204" pitchFamily="34" charset="0"/>
                <a:cs typeface="Calibri" panose="020F0502020204030204" pitchFamily="34" charset="0"/>
              </a:rPr>
              <a:t>, TE-</a:t>
            </a:r>
            <a:r>
              <a:rPr lang="en-US" altLang="fi-FI" sz="2200" dirty="0" err="1">
                <a:solidFill>
                  <a:srgbClr val="242424"/>
                </a:solidFill>
                <a:latin typeface="Calibri" panose="020F0502020204030204" pitchFamily="34" charset="0"/>
                <a:cs typeface="Calibri" panose="020F0502020204030204" pitchFamily="34" charset="0"/>
              </a:rPr>
              <a:t>toimiston</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muiden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viranomaisten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antamaa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opastusta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ohjausta</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neuvontaa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kotoutumista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edistävistä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toimenpiteistä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palveluista</a:t>
            </a:r>
            <a:r>
              <a:rPr lang="en-US" altLang="fi-FI" sz="2200" dirty="0">
                <a:solidFill>
                  <a:srgbClr val="242424"/>
                </a:solidFill>
                <a:latin typeface="Calibri" panose="020F0502020204030204" pitchFamily="34" charset="0"/>
                <a:cs typeface="Calibri" panose="020F0502020204030204" pitchFamily="34" charset="0"/>
              </a:rPr>
              <a:t> ja </a:t>
            </a:r>
            <a:r>
              <a:rPr lang="en-US" altLang="fi-FI" sz="2200" dirty="0" err="1">
                <a:solidFill>
                  <a:srgbClr val="242424"/>
                </a:solidFill>
                <a:latin typeface="Calibri" panose="020F0502020204030204" pitchFamily="34" charset="0"/>
                <a:cs typeface="Calibri" panose="020F0502020204030204" pitchFamily="34" charset="0"/>
              </a:rPr>
              <a:t>työelämästä</a:t>
            </a:r>
            <a:r>
              <a:rPr lang="en-US" altLang="fi-FI" sz="2200" dirty="0">
                <a:solidFill>
                  <a:srgbClr val="242424"/>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Osallisuus</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Tunne</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kuulumisesta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suurempaan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yhteiskunnalliseen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kokonaisuuteen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Halu</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osallistua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toimintaan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sosiaalisesti</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taloudellisesti</a:t>
            </a:r>
            <a:r>
              <a:rPr lang="en-US" altLang="fi-FI" sz="2200" dirty="0">
                <a:solidFill>
                  <a:srgbClr val="242424"/>
                </a:solidFill>
                <a:latin typeface="Calibri" panose="020F0502020204030204" pitchFamily="34" charset="0"/>
                <a:cs typeface="Calibri" panose="020F0502020204030204" pitchFamily="34" charset="0"/>
              </a:rPr>
              <a:t> ja/tai </a:t>
            </a:r>
            <a:r>
              <a:rPr lang="en-US" altLang="fi-FI" sz="2200" dirty="0" err="1">
                <a:solidFill>
                  <a:srgbClr val="242424"/>
                </a:solidFill>
                <a:latin typeface="Calibri" panose="020F0502020204030204" pitchFamily="34" charset="0"/>
                <a:cs typeface="Calibri" panose="020F0502020204030204" pitchFamily="34" charset="0"/>
              </a:rPr>
              <a:t>poliittisesti</a:t>
            </a:r>
            <a:r>
              <a:rPr lang="en-US" altLang="fi-FI" sz="2200" dirty="0">
                <a:solidFill>
                  <a:srgbClr val="242424"/>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altLang="fi-FI" sz="2200" dirty="0" err="1">
                <a:solidFill>
                  <a:srgbClr val="242424"/>
                </a:solidFill>
                <a:latin typeface="Calibri" panose="020F0502020204030204" pitchFamily="34" charset="0"/>
                <a:cs typeface="Calibri" panose="020F0502020204030204" pitchFamily="34" charset="0"/>
              </a:rPr>
              <a:t>Pakolainen</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Ulkomaalainen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jolla</a:t>
            </a:r>
            <a:r>
              <a:rPr lang="en-US" altLang="fi-FI" sz="2200" dirty="0">
                <a:solidFill>
                  <a:srgbClr val="242424"/>
                </a:solidFill>
                <a:latin typeface="Calibri" panose="020F0502020204030204" pitchFamily="34" charset="0"/>
                <a:cs typeface="Calibri" panose="020F0502020204030204" pitchFamily="34" charset="0"/>
              </a:rPr>
              <a:t> on </a:t>
            </a:r>
            <a:r>
              <a:rPr lang="en-US" altLang="fi-FI" sz="2200" dirty="0" err="1">
                <a:solidFill>
                  <a:srgbClr val="242424"/>
                </a:solidFill>
                <a:latin typeface="Calibri" panose="020F0502020204030204" pitchFamily="34" charset="0"/>
                <a:cs typeface="Calibri" panose="020F0502020204030204" pitchFamily="34" charset="0"/>
              </a:rPr>
              <a:t>perustellusti</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aihetta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pelätä</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joutuvansa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vainotuksi</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alkuperän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uskonnon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kansallisuuden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tiettyyn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yhteiskunnalliseen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ryhmään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kuulumisen</a:t>
            </a:r>
            <a:r>
              <a:rPr lang="en-US" altLang="fi-FI" sz="2200" dirty="0">
                <a:solidFill>
                  <a:srgbClr val="242424"/>
                </a:solidFill>
                <a:latin typeface="Calibri" panose="020F0502020204030204" pitchFamily="34" charset="0"/>
                <a:cs typeface="Calibri" panose="020F0502020204030204" pitchFamily="34" charset="0"/>
              </a:rPr>
              <a:t> tai </a:t>
            </a:r>
            <a:r>
              <a:rPr lang="en-US" altLang="fi-FI" sz="2200" dirty="0" err="1">
                <a:solidFill>
                  <a:srgbClr val="242424"/>
                </a:solidFill>
                <a:latin typeface="Calibri" panose="020F0502020204030204" pitchFamily="34" charset="0"/>
                <a:cs typeface="Calibri" panose="020F0502020204030204" pitchFamily="34" charset="0"/>
              </a:rPr>
              <a:t>poliittisen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mielipiteen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vuoksi</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Pakolaisaseman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saa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henkilö</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jolle</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jokin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valtio</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antaa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turvapaikan</a:t>
            </a:r>
            <a:r>
              <a:rPr lang="en-US" altLang="fi-FI" sz="2200" dirty="0">
                <a:solidFill>
                  <a:srgbClr val="242424"/>
                </a:solidFill>
                <a:latin typeface="Calibri" panose="020F0502020204030204" pitchFamily="34" charset="0"/>
                <a:cs typeface="Calibri" panose="020F0502020204030204" pitchFamily="34" charset="0"/>
              </a:rPr>
              <a:t> tai </a:t>
            </a:r>
            <a:r>
              <a:rPr lang="en-US" altLang="fi-FI" sz="2200" dirty="0" err="1">
                <a:solidFill>
                  <a:srgbClr val="242424"/>
                </a:solidFill>
                <a:latin typeface="Calibri" panose="020F0502020204030204" pitchFamily="34" charset="0"/>
                <a:cs typeface="Calibri" panose="020F0502020204030204" pitchFamily="34" charset="0"/>
              </a:rPr>
              <a:t>jonka</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YK:n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pakolaisjärjestö</a:t>
            </a:r>
            <a:r>
              <a:rPr lang="en-US" altLang="fi-FI" sz="2200" dirty="0">
                <a:solidFill>
                  <a:srgbClr val="242424"/>
                </a:solidFill>
                <a:latin typeface="Calibri" panose="020F0502020204030204" pitchFamily="34" charset="0"/>
                <a:cs typeface="Calibri" panose="020F0502020204030204" pitchFamily="34" charset="0"/>
              </a:rPr>
              <a:t> (UNHCR) </a:t>
            </a:r>
            <a:r>
              <a:rPr lang="en-US" altLang="fi-FI" sz="2200" dirty="0" err="1">
                <a:solidFill>
                  <a:srgbClr val="242424"/>
                </a:solidFill>
                <a:latin typeface="Calibri" panose="020F0502020204030204" pitchFamily="34" charset="0"/>
                <a:cs typeface="Calibri" panose="020F0502020204030204" pitchFamily="34" charset="0"/>
              </a:rPr>
              <a:t>katsoo</a:t>
            </a:r>
            <a:r>
              <a:rPr lang="en-US" altLang="fi-FI" sz="2200" dirty="0">
                <a:solidFill>
                  <a:srgbClr val="242424"/>
                </a:solidFill>
                <a:latin typeface="Calibri" panose="020F0502020204030204" pitchFamily="34" charset="0"/>
                <a:cs typeface="Calibri" panose="020F0502020204030204" pitchFamily="34" charset="0"/>
              </a:rPr>
              <a:t> </a:t>
            </a:r>
            <a:br>
              <a:rPr lang="en-US" altLang="fi-FI" sz="2200" dirty="0">
                <a:solidFill>
                  <a:srgbClr val="242424"/>
                </a:solidFill>
                <a:latin typeface="Calibri" panose="020F0502020204030204" pitchFamily="34" charset="0"/>
                <a:cs typeface="Calibri" panose="020F0502020204030204" pitchFamily="34" charset="0"/>
              </a:rPr>
            </a:br>
            <a:r>
              <a:rPr lang="en-US" altLang="fi-FI" sz="2200" dirty="0" err="1">
                <a:solidFill>
                  <a:srgbClr val="242424"/>
                </a:solidFill>
                <a:latin typeface="Calibri" panose="020F0502020204030204" pitchFamily="34" charset="0"/>
                <a:cs typeface="Calibri" panose="020F0502020204030204" pitchFamily="34" charset="0"/>
              </a:rPr>
              <a:t>olevan</a:t>
            </a:r>
            <a:r>
              <a:rPr lang="en-US" altLang="fi-FI" sz="2200" dirty="0">
                <a:solidFill>
                  <a:srgbClr val="242424"/>
                </a:solidFill>
                <a:latin typeface="Calibri" panose="020F0502020204030204" pitchFamily="34" charset="0"/>
                <a:cs typeface="Calibri" panose="020F0502020204030204" pitchFamily="34" charset="0"/>
              </a:rPr>
              <a:t> </a:t>
            </a:r>
            <a:r>
              <a:rPr lang="en-US" altLang="fi-FI" sz="2200" dirty="0" err="1">
                <a:solidFill>
                  <a:srgbClr val="242424"/>
                </a:solidFill>
                <a:latin typeface="Calibri" panose="020F0502020204030204" pitchFamily="34" charset="0"/>
                <a:cs typeface="Calibri" panose="020F0502020204030204" pitchFamily="34" charset="0"/>
              </a:rPr>
              <a:t>pakolainen</a:t>
            </a:r>
            <a:r>
              <a:rPr lang="en-US" altLang="fi-FI" sz="2200" dirty="0">
                <a:solidFill>
                  <a:srgbClr val="242424"/>
                </a:solidFill>
                <a:latin typeface="Calibri" panose="020F0502020204030204" pitchFamily="34" charset="0"/>
                <a:cs typeface="Calibri" panose="020F0502020204030204" pitchFamily="34" charset="0"/>
              </a:rPr>
              <a:t>.</a:t>
            </a:r>
          </a:p>
          <a:p>
            <a:pPr hangingPunct="1">
              <a:lnSpc>
                <a:spcPct val="100000"/>
              </a:lnSpc>
              <a:spcBef>
                <a:spcPts val="1800"/>
              </a:spcBef>
              <a:buClrTx/>
              <a:buFontTx/>
              <a:buNone/>
            </a:pPr>
            <a:endParaRPr lang="fi-FI" altLang="fi-FI" sz="2000" dirty="0">
              <a:latin typeface="Times New Roman" panose="02020603050405020304" pitchFamily="18" charset="0"/>
            </a:endParaRPr>
          </a:p>
        </p:txBody>
      </p:sp>
      <p:pic>
        <p:nvPicPr>
          <p:cNvPr id="8" name="Picture 3">
            <a:extLst>
              <a:ext uri="{FF2B5EF4-FFF2-40B4-BE49-F238E27FC236}">
                <a16:creationId xmlns:a16="http://schemas.microsoft.com/office/drawing/2014/main" id="{775BECB8-56B4-4FDC-AFC5-5A345F01D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5DC2C561-BBD7-4BF6-93AD-9A76A1B653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a:extLst>
              <a:ext uri="{FF2B5EF4-FFF2-40B4-BE49-F238E27FC236}">
                <a16:creationId xmlns:a16="http://schemas.microsoft.com/office/drawing/2014/main" id="{5338B893-1515-4B79-97E4-DEB5E27E3D3A}"/>
              </a:ext>
            </a:extLst>
          </p:cNvPr>
          <p:cNvSpPr txBox="1">
            <a:spLocks noChangeArrowheads="1"/>
          </p:cNvSpPr>
          <p:nvPr/>
        </p:nvSpPr>
        <p:spPr bwMode="auto">
          <a:xfrm>
            <a:off x="3851920" y="630932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6EA7F6B0-AE88-4A24-8F51-A341EA39599F}" type="slidenum">
              <a:rPr lang="fi-FI" altLang="fi-FI">
                <a:latin typeface="Palatino Linotype" panose="02040502050505030304" pitchFamily="18" charset="0"/>
              </a:rPr>
              <a:pPr hangingPunct="1">
                <a:lnSpc>
                  <a:spcPct val="100000"/>
                </a:lnSpc>
                <a:buClrTx/>
                <a:buFontTx/>
                <a:buNone/>
              </a:pPr>
              <a:t>13</a:t>
            </a:fld>
            <a:endParaRPr lang="fi-FI" altLang="fi-FI" dirty="0">
              <a:latin typeface="Palatino Linotype" panose="02040502050505030304" pitchFamily="18" charset="0"/>
            </a:endParaRPr>
          </a:p>
        </p:txBody>
      </p:sp>
      <p:sp>
        <p:nvSpPr>
          <p:cNvPr id="18434" name="Rectangle 2">
            <a:extLst>
              <a:ext uri="{FF2B5EF4-FFF2-40B4-BE49-F238E27FC236}">
                <a16:creationId xmlns:a16="http://schemas.microsoft.com/office/drawing/2014/main" id="{64B35221-F10E-41FA-B92A-35DA6F47366F}"/>
              </a:ext>
            </a:extLst>
          </p:cNvPr>
          <p:cNvSpPr>
            <a:spLocks noChangeArrowheads="1"/>
          </p:cNvSpPr>
          <p:nvPr/>
        </p:nvSpPr>
        <p:spPr bwMode="auto">
          <a:xfrm>
            <a:off x="2304132" y="30624"/>
            <a:ext cx="453573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b="1" dirty="0">
                <a:latin typeface="Calibri" panose="020F0502020204030204" pitchFamily="34" charset="0"/>
                <a:cs typeface="Times New Roman" panose="02020603050405020304" pitchFamily="18" charset="0"/>
              </a:rPr>
              <a:t>Vapaaehtoistyö Suomessa</a:t>
            </a:r>
          </a:p>
        </p:txBody>
      </p:sp>
      <p:sp>
        <p:nvSpPr>
          <p:cNvPr id="18435" name="Rectangle 3">
            <a:extLst>
              <a:ext uri="{FF2B5EF4-FFF2-40B4-BE49-F238E27FC236}">
                <a16:creationId xmlns:a16="http://schemas.microsoft.com/office/drawing/2014/main" id="{574E9581-1C5E-42D9-BE51-E7D7E0508BAB}"/>
              </a:ext>
            </a:extLst>
          </p:cNvPr>
          <p:cNvSpPr>
            <a:spLocks noChangeArrowheads="1"/>
          </p:cNvSpPr>
          <p:nvPr/>
        </p:nvSpPr>
        <p:spPr bwMode="auto">
          <a:xfrm>
            <a:off x="611560" y="1185704"/>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a:solidFill>
                  <a:srgbClr val="222222"/>
                </a:solidFill>
                <a:latin typeface="Calibri" panose="020F0502020204030204" pitchFamily="34" charset="0"/>
                <a:cs typeface="Calibri" panose="020F0502020204030204" pitchFamily="34" charset="0"/>
              </a:rPr>
              <a:t>“</a:t>
            </a:r>
            <a:r>
              <a:rPr lang="en-US" altLang="fi-FI" sz="2800" dirty="0" err="1">
                <a:solidFill>
                  <a:srgbClr val="222222"/>
                </a:solidFill>
                <a:latin typeface="Calibri" panose="020F0502020204030204" pitchFamily="34" charset="0"/>
                <a:cs typeface="Calibri" panose="020F0502020204030204" pitchFamily="34" charset="0"/>
              </a:rPr>
              <a:t>Vapaaehtoistyö</a:t>
            </a:r>
            <a:r>
              <a:rPr lang="en-US" altLang="fi-FI" sz="2800" dirty="0">
                <a:solidFill>
                  <a:srgbClr val="222222"/>
                </a:solidFill>
                <a:latin typeface="Calibri" panose="020F0502020204030204" pitchFamily="34" charset="0"/>
                <a:cs typeface="Calibri" panose="020F0502020204030204" pitchFamily="34" charset="0"/>
              </a:rPr>
              <a:t>  on </a:t>
            </a:r>
            <a:r>
              <a:rPr lang="en-US" altLang="fi-FI" sz="2800" dirty="0" err="1">
                <a:solidFill>
                  <a:srgbClr val="222222"/>
                </a:solidFill>
                <a:latin typeface="Calibri" panose="020F0502020204030204" pitchFamily="34" charset="0"/>
                <a:cs typeface="Calibri" panose="020F0502020204030204" pitchFamily="34" charset="0"/>
              </a:rPr>
              <a:t>yksittäisten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ihmisten</a:t>
            </a:r>
            <a:r>
              <a:rPr lang="en-US" altLang="fi-FI" sz="2800" dirty="0">
                <a:solidFill>
                  <a:srgbClr val="222222"/>
                </a:solidFill>
                <a:latin typeface="Calibri" panose="020F0502020204030204" pitchFamily="34" charset="0"/>
                <a:cs typeface="Calibri" panose="020F0502020204030204" pitchFamily="34" charset="0"/>
              </a:rPr>
              <a:t> tai </a:t>
            </a:r>
            <a:r>
              <a:rPr lang="en-US" altLang="fi-FI" sz="2800" dirty="0" err="1">
                <a:solidFill>
                  <a:srgbClr val="222222"/>
                </a:solidFill>
                <a:latin typeface="Calibri" panose="020F0502020204030204" pitchFamily="34" charset="0"/>
                <a:cs typeface="Calibri" panose="020F0502020204030204" pitchFamily="34" charset="0"/>
              </a:rPr>
              <a:t>yhteisöjen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hyväksi</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tehtyä</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toimintaa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josta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ei</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saa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rahallista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korvausta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eli</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palkkaa</a:t>
            </a:r>
            <a:r>
              <a:rPr lang="en-US" altLang="fi-FI" sz="2800" dirty="0">
                <a:solidFill>
                  <a:srgbClr val="222222"/>
                </a:solidFill>
                <a:latin typeface="Calibri" panose="020F0502020204030204" pitchFamily="34" charset="0"/>
                <a:cs typeface="Calibri" panose="020F0502020204030204" pitchFamily="34" charset="0"/>
              </a:rPr>
              <a:t>. </a:t>
            </a:r>
          </a:p>
          <a:p>
            <a:r>
              <a:rPr lang="en-US" altLang="fi-FI" sz="2800" dirty="0" err="1">
                <a:solidFill>
                  <a:srgbClr val="222222"/>
                </a:solidFill>
                <a:latin typeface="Calibri" panose="020F0502020204030204" pitchFamily="34" charset="0"/>
                <a:cs typeface="Calibri" panose="020F0502020204030204" pitchFamily="34" charset="0"/>
              </a:rPr>
              <a:t>Sitä</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tehdään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omasta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vapaasta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tahdosta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ilman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pakkoa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Vapaaehtoistoiminnaksi</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ei</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myöskään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lasketa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toimintaa</a:t>
            </a:r>
            <a:r>
              <a:rPr lang="en-US" altLang="fi-FI" sz="2800" dirty="0">
                <a:solidFill>
                  <a:srgbClr val="222222"/>
                </a:solidFill>
                <a:latin typeface="Calibri" panose="020F0502020204030204" pitchFamily="34" charset="0"/>
                <a:cs typeface="Calibri" panose="020F0502020204030204" pitchFamily="34" charset="0"/>
              </a:rPr>
              <a:t>, jota </a:t>
            </a:r>
            <a:r>
              <a:rPr lang="en-US" altLang="fi-FI" sz="2800" dirty="0" err="1">
                <a:solidFill>
                  <a:srgbClr val="222222"/>
                </a:solidFill>
                <a:latin typeface="Calibri" panose="020F0502020204030204" pitchFamily="34" charset="0"/>
                <a:cs typeface="Calibri" panose="020F0502020204030204" pitchFamily="34" charset="0"/>
              </a:rPr>
              <a:t>pidetään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velvollisuutena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perhettä</a:t>
            </a:r>
            <a:r>
              <a:rPr lang="en-US" altLang="fi-FI" sz="2800" dirty="0">
                <a:solidFill>
                  <a:srgbClr val="222222"/>
                </a:solidFill>
                <a:latin typeface="Calibri" panose="020F0502020204030204" pitchFamily="34" charset="0"/>
                <a:cs typeface="Calibri" panose="020F0502020204030204" pitchFamily="34" charset="0"/>
              </a:rPr>
              <a:t> tai </a:t>
            </a:r>
            <a:r>
              <a:rPr lang="en-US" altLang="fi-FI" sz="2800" dirty="0" err="1">
                <a:solidFill>
                  <a:srgbClr val="222222"/>
                </a:solidFill>
                <a:latin typeface="Calibri" panose="020F0502020204030204" pitchFamily="34" charset="0"/>
                <a:cs typeface="Calibri" panose="020F0502020204030204" pitchFamily="34" charset="0"/>
              </a:rPr>
              <a:t>sukua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kohtaan</a:t>
            </a:r>
            <a:r>
              <a:rPr lang="en-US" altLang="fi-FI" sz="2800" dirty="0">
                <a:solidFill>
                  <a:srgbClr val="222222"/>
                </a:solidFill>
                <a:latin typeface="Calibri" panose="020F0502020204030204" pitchFamily="34" charset="0"/>
                <a:cs typeface="Calibri" panose="020F0502020204030204" pitchFamily="34" charset="0"/>
              </a:rPr>
              <a:t>.” </a:t>
            </a:r>
          </a:p>
          <a:p>
            <a:endParaRPr lang="en-US" altLang="fi-FI" sz="2800" b="1" i="1" dirty="0">
              <a:solidFill>
                <a:srgbClr val="22222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endParaRPr>
          </a:p>
          <a:p>
            <a:r>
              <a:rPr lang="en-US" altLang="fi-FI" sz="24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https://fi.wikipedia.org/wiki/</a:t>
            </a:r>
            <a:r>
              <a:rPr lang="en-US" altLang="fi-FI" sz="2400" b="1" i="1" dirty="0" err="1">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Vapaaehtoistyö</a:t>
            </a:r>
            <a:endParaRPr lang="en-US" altLang="fi-FI" sz="24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endParaRP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1AE50BE9-7314-4522-891C-3CAEC2A05F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FDD10521-1349-41FE-92A5-E0029D1F13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a:extLst>
              <a:ext uri="{FF2B5EF4-FFF2-40B4-BE49-F238E27FC236}">
                <a16:creationId xmlns:a16="http://schemas.microsoft.com/office/drawing/2014/main" id="{D18C6DF6-E5AA-4B6C-8756-711D07AB1F99}"/>
              </a:ext>
            </a:extLst>
          </p:cNvPr>
          <p:cNvSpPr txBox="1">
            <a:spLocks noChangeArrowheads="1"/>
          </p:cNvSpPr>
          <p:nvPr/>
        </p:nvSpPr>
        <p:spPr bwMode="auto">
          <a:xfrm>
            <a:off x="3851920" y="630932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1517EEF-9EC8-42B1-8A98-6379AB5BED69}" type="slidenum">
              <a:rPr lang="fi-FI" altLang="fi-FI">
                <a:latin typeface="Palatino Linotype" panose="02040502050505030304" pitchFamily="18" charset="0"/>
              </a:rPr>
              <a:pPr hangingPunct="1">
                <a:lnSpc>
                  <a:spcPct val="100000"/>
                </a:lnSpc>
                <a:buClrTx/>
                <a:buFontTx/>
                <a:buNone/>
              </a:pPr>
              <a:t>14</a:t>
            </a:fld>
            <a:endParaRPr lang="fi-FI" altLang="fi-FI" dirty="0">
              <a:latin typeface="Palatino Linotype" panose="02040502050505030304" pitchFamily="18" charset="0"/>
            </a:endParaRPr>
          </a:p>
        </p:txBody>
      </p:sp>
      <p:sp>
        <p:nvSpPr>
          <p:cNvPr id="19458" name="Rectangle 2">
            <a:extLst>
              <a:ext uri="{FF2B5EF4-FFF2-40B4-BE49-F238E27FC236}">
                <a16:creationId xmlns:a16="http://schemas.microsoft.com/office/drawing/2014/main" id="{0A43E0F7-5C35-46EE-BEF9-271F473FF66E}"/>
              </a:ext>
            </a:extLst>
          </p:cNvPr>
          <p:cNvSpPr>
            <a:spLocks noChangeArrowheads="1"/>
          </p:cNvSpPr>
          <p:nvPr/>
        </p:nvSpPr>
        <p:spPr bwMode="auto">
          <a:xfrm>
            <a:off x="2088108" y="225783"/>
            <a:ext cx="4967783"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r>
              <a:rPr lang="fi-FI" altLang="fi-FI" sz="2800" b="1" dirty="0">
                <a:latin typeface="Calibri" panose="020F0502020204030204" pitchFamily="34" charset="0"/>
                <a:cs typeface="Times New Roman" panose="02020603050405020304" pitchFamily="18" charset="0"/>
              </a:rPr>
              <a:t>Vapaaehtoistyö Suomessa 2</a:t>
            </a:r>
          </a:p>
        </p:txBody>
      </p:sp>
      <p:sp>
        <p:nvSpPr>
          <p:cNvPr id="19459" name="Rectangle 3">
            <a:extLst>
              <a:ext uri="{FF2B5EF4-FFF2-40B4-BE49-F238E27FC236}">
                <a16:creationId xmlns:a16="http://schemas.microsoft.com/office/drawing/2014/main" id="{FF8CA037-5670-446C-A789-494833CBDD05}"/>
              </a:ext>
            </a:extLst>
          </p:cNvPr>
          <p:cNvSpPr>
            <a:spLocks noChangeArrowheads="1"/>
          </p:cNvSpPr>
          <p:nvPr/>
        </p:nvSpPr>
        <p:spPr bwMode="auto">
          <a:xfrm>
            <a:off x="457199" y="1236484"/>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latin typeface="Calibri" panose="020F0502020204030204" pitchFamily="34" charset="0"/>
                <a:cs typeface="Calibri" panose="020F0502020204030204" pitchFamily="34" charset="0"/>
              </a:rPr>
              <a:t>Vapaaehtoistyö</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liittyä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esimerkiksi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tällaisiin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asioihin</a:t>
            </a:r>
            <a:r>
              <a:rPr lang="en-US" altLang="fi-FI" sz="28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ympäristö</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luonto</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toisten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auttaminen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Suomessa</a:t>
            </a:r>
            <a:r>
              <a:rPr lang="en-US" altLang="fi-FI" sz="2800" dirty="0">
                <a:latin typeface="Calibri" panose="020F0502020204030204" pitchFamily="34" charset="0"/>
                <a:cs typeface="Calibri" panose="020F0502020204030204" pitchFamily="34" charset="0"/>
              </a:rPr>
              <a:t> tai </a:t>
            </a:r>
            <a:r>
              <a:rPr lang="en-US" altLang="fi-FI" sz="2800" dirty="0" err="1">
                <a:latin typeface="Calibri" panose="020F0502020204030204" pitchFamily="34" charset="0"/>
                <a:cs typeface="Calibri" panose="020F0502020204030204" pitchFamily="34" charset="0"/>
              </a:rPr>
              <a:t>ulkomailla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esimerkiksi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lapset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maahanmuuttajat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vanhukset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vammaiset</a:t>
            </a:r>
            <a:r>
              <a:rPr lang="en-US" altLang="fi-FI"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maahanmuuttajien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oma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kulttuuri</a:t>
            </a:r>
            <a:r>
              <a:rPr lang="en-US" altLang="fi-FI"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urheilu</a:t>
            </a:r>
            <a:r>
              <a:rPr lang="en-US" altLang="fi-FI"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taide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musiikki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teatteri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tanssi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käsityöt</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oma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kaupunginosa</a:t>
            </a:r>
            <a:r>
              <a:rPr lang="en-US" altLang="fi-FI" sz="2800" dirty="0">
                <a:latin typeface="Calibri" panose="020F0502020204030204" pitchFamily="34" charset="0"/>
                <a:cs typeface="Calibri" panose="020F0502020204030204" pitchFamily="34" charset="0"/>
              </a:rPr>
              <a:t> tai </a:t>
            </a:r>
            <a:r>
              <a:rPr lang="en-US" altLang="fi-FI" sz="2800" dirty="0" err="1">
                <a:latin typeface="Calibri" panose="020F0502020204030204" pitchFamily="34" charset="0"/>
                <a:cs typeface="Calibri" panose="020F0502020204030204" pitchFamily="34" charset="0"/>
              </a:rPr>
              <a:t>asuinalue</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uskonto</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politiikka</a:t>
            </a:r>
            <a:r>
              <a:rPr lang="en-US" altLang="fi-FI"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jokin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muu</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joka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kiinnostaa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ihmisiä</a:t>
            </a:r>
            <a:r>
              <a:rPr lang="en-US" altLang="fi-FI" sz="2800" dirty="0">
                <a:latin typeface="Calibri" panose="020F0502020204030204" pitchFamily="34" charset="0"/>
                <a:cs typeface="Calibri" panose="020F0502020204030204" pitchFamily="34" charset="0"/>
              </a:rPr>
              <a:t>.</a:t>
            </a: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83A9ED1B-AE0C-44F3-A0E3-63C335424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677EC999-A8A5-452F-92E3-3E6DC68E6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a:extLst>
              <a:ext uri="{FF2B5EF4-FFF2-40B4-BE49-F238E27FC236}">
                <a16:creationId xmlns:a16="http://schemas.microsoft.com/office/drawing/2014/main" id="{171EC9AF-44AD-4CD9-AE85-30CAE94B2073}"/>
              </a:ext>
            </a:extLst>
          </p:cNvPr>
          <p:cNvSpPr txBox="1">
            <a:spLocks noChangeArrowheads="1"/>
          </p:cNvSpPr>
          <p:nvPr/>
        </p:nvSpPr>
        <p:spPr bwMode="auto">
          <a:xfrm>
            <a:off x="3779912" y="627591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C50E3839-43F0-4A03-91F8-E14CDE99BD3A}" type="slidenum">
              <a:rPr lang="fi-FI" altLang="fi-FI">
                <a:latin typeface="Palatino Linotype" panose="02040502050505030304" pitchFamily="18" charset="0"/>
              </a:rPr>
              <a:pPr hangingPunct="1">
                <a:lnSpc>
                  <a:spcPct val="100000"/>
                </a:lnSpc>
                <a:buClrTx/>
                <a:buFontTx/>
                <a:buNone/>
              </a:pPr>
              <a:t>15</a:t>
            </a:fld>
            <a:endParaRPr lang="fi-FI" altLang="fi-FI" dirty="0">
              <a:latin typeface="Palatino Linotype" panose="02040502050505030304" pitchFamily="18" charset="0"/>
            </a:endParaRPr>
          </a:p>
        </p:txBody>
      </p:sp>
      <p:sp>
        <p:nvSpPr>
          <p:cNvPr id="20482" name="Rectangle 2">
            <a:extLst>
              <a:ext uri="{FF2B5EF4-FFF2-40B4-BE49-F238E27FC236}">
                <a16:creationId xmlns:a16="http://schemas.microsoft.com/office/drawing/2014/main" id="{E15DDD62-26BD-40CA-8E73-E1865CD3E54B}"/>
              </a:ext>
            </a:extLst>
          </p:cNvPr>
          <p:cNvSpPr>
            <a:spLocks noChangeArrowheads="1"/>
          </p:cNvSpPr>
          <p:nvPr/>
        </p:nvSpPr>
        <p:spPr bwMode="auto">
          <a:xfrm>
            <a:off x="1979712" y="427708"/>
            <a:ext cx="5543847" cy="450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b="1" dirty="0">
                <a:latin typeface="Calibri" panose="020F0502020204030204" pitchFamily="34" charset="0"/>
                <a:cs typeface="Times New Roman" panose="02020603050405020304" pitchFamily="18" charset="0"/>
              </a:rPr>
              <a:t>Vapaaehtoistyön terveysvaikutukset </a:t>
            </a:r>
          </a:p>
        </p:txBody>
      </p:sp>
      <p:sp>
        <p:nvSpPr>
          <p:cNvPr id="20483" name="Rectangle 3">
            <a:extLst>
              <a:ext uri="{FF2B5EF4-FFF2-40B4-BE49-F238E27FC236}">
                <a16:creationId xmlns:a16="http://schemas.microsoft.com/office/drawing/2014/main" id="{B8A9AB93-8043-4AEC-9ABB-3AFB87D5099A}"/>
              </a:ext>
            </a:extLst>
          </p:cNvPr>
          <p:cNvSpPr>
            <a:spLocks noChangeArrowheads="1"/>
          </p:cNvSpPr>
          <p:nvPr/>
        </p:nvSpPr>
        <p:spPr bwMode="auto">
          <a:xfrm>
            <a:off x="467544" y="1166019"/>
            <a:ext cx="843659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latin typeface="Calibri" panose="020F0502020204030204" pitchFamily="34" charset="0"/>
                <a:cs typeface="Calibri" panose="020F0502020204030204" pitchFamily="34" charset="0"/>
              </a:rPr>
              <a:t>Vapaaehtoistoiminnan</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todettu</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vaikuttavan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iäkkäiden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hyvinvointiin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myönteisesti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Vapaaehtoistoiminta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kasvattaa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sosiaalista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verkostoa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mikä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vähentää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yksinäisyyden</a:t>
            </a:r>
            <a:r>
              <a:rPr lang="en-US" altLang="fi-FI" sz="2800" dirty="0">
                <a:latin typeface="Calibri" panose="020F0502020204030204" pitchFamily="34" charset="0"/>
                <a:cs typeface="Calibri" panose="020F0502020204030204" pitchFamily="34" charset="0"/>
              </a:rPr>
              <a:t> tai </a:t>
            </a:r>
            <a:r>
              <a:rPr lang="en-US" altLang="fi-FI" sz="2800" dirty="0" err="1">
                <a:latin typeface="Calibri" panose="020F0502020204030204" pitchFamily="34" charset="0"/>
                <a:cs typeface="Calibri" panose="020F0502020204030204" pitchFamily="34" charset="0"/>
              </a:rPr>
              <a:t>eristäytyneisyyden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tunnetta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Kotoa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liikkeelle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lähteminen</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muiden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tapaaminen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vapaaehtoistoiminnan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merkeissä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kohentaa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hyvinvointia</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elämänlaatua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myös</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tuomalla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päivärytmiä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elämään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Elämänhallinnan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tunne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lisääntyy</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elämään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ollaan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tyytyväisempiä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Vapaaehtoisuus</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antaa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myös</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sykähdyttäviä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kokemuksia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kun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huomaa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miten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ilahduttaa</a:t>
            </a:r>
            <a:r>
              <a:rPr lang="en-US" altLang="fi-FI" sz="2800" dirty="0">
                <a:latin typeface="Calibri" panose="020F0502020204030204" pitchFamily="34" charset="0"/>
                <a:cs typeface="Calibri" panose="020F0502020204030204" pitchFamily="34" charset="0"/>
              </a:rPr>
              <a:t> ja olla </a:t>
            </a:r>
            <a:r>
              <a:rPr lang="en-US" altLang="fi-FI" sz="2800" dirty="0" err="1">
                <a:latin typeface="Calibri" panose="020F0502020204030204" pitchFamily="34" charset="0"/>
                <a:cs typeface="Calibri" panose="020F0502020204030204" pitchFamily="34" charset="0"/>
              </a:rPr>
              <a:t>hyödyksi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toiselle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pientenkin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tekojen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avulla</a:t>
            </a:r>
            <a:r>
              <a:rPr lang="en-US" altLang="fi-FI" sz="2800" dirty="0">
                <a:latin typeface="Calibri" panose="020F0502020204030204" pitchFamily="34" charset="0"/>
                <a:cs typeface="Calibri" panose="020F0502020204030204" pitchFamily="34" charset="0"/>
              </a:rPr>
              <a:t>.</a:t>
            </a: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E67D06A-00CD-40D9-838F-693268BAD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D2D72836-0844-47AE-8DCA-F02498D44A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a:extLst>
              <a:ext uri="{FF2B5EF4-FFF2-40B4-BE49-F238E27FC236}">
                <a16:creationId xmlns:a16="http://schemas.microsoft.com/office/drawing/2014/main" id="{B0691647-7EAD-4982-BCC4-3EC318E90948}"/>
              </a:ext>
            </a:extLst>
          </p:cNvPr>
          <p:cNvSpPr txBox="1">
            <a:spLocks noChangeArrowheads="1"/>
          </p:cNvSpPr>
          <p:nvPr/>
        </p:nvSpPr>
        <p:spPr bwMode="auto">
          <a:xfrm>
            <a:off x="3923928" y="644552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AFCE7FF7-BBF9-408B-9D61-05D67CA7C8FB}" type="slidenum">
              <a:rPr lang="fi-FI" altLang="fi-FI">
                <a:latin typeface="Palatino Linotype" panose="02040502050505030304" pitchFamily="18" charset="0"/>
              </a:rPr>
              <a:pPr hangingPunct="1">
                <a:lnSpc>
                  <a:spcPct val="100000"/>
                </a:lnSpc>
                <a:buClrTx/>
                <a:buFontTx/>
                <a:buNone/>
              </a:pPr>
              <a:t>16</a:t>
            </a:fld>
            <a:endParaRPr lang="fi-FI" altLang="fi-FI" dirty="0">
              <a:latin typeface="Palatino Linotype" panose="02040502050505030304" pitchFamily="18" charset="0"/>
            </a:endParaRPr>
          </a:p>
        </p:txBody>
      </p:sp>
      <p:sp>
        <p:nvSpPr>
          <p:cNvPr id="21506" name="Rectangle 2">
            <a:extLst>
              <a:ext uri="{FF2B5EF4-FFF2-40B4-BE49-F238E27FC236}">
                <a16:creationId xmlns:a16="http://schemas.microsoft.com/office/drawing/2014/main" id="{E683805A-D7CC-4353-8395-A635772153F5}"/>
              </a:ext>
            </a:extLst>
          </p:cNvPr>
          <p:cNvSpPr>
            <a:spLocks noChangeArrowheads="1"/>
          </p:cNvSpPr>
          <p:nvPr/>
        </p:nvSpPr>
        <p:spPr bwMode="auto">
          <a:xfrm>
            <a:off x="1979712" y="355700"/>
            <a:ext cx="5975895" cy="52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Vapaaehtoistyön terveysvaikutukset 2 </a:t>
            </a:r>
          </a:p>
        </p:txBody>
      </p:sp>
      <p:sp>
        <p:nvSpPr>
          <p:cNvPr id="21507" name="Rectangle 3">
            <a:extLst>
              <a:ext uri="{FF2B5EF4-FFF2-40B4-BE49-F238E27FC236}">
                <a16:creationId xmlns:a16="http://schemas.microsoft.com/office/drawing/2014/main" id="{A64C7F5D-3454-4C63-89BF-3BA52B653F9F}"/>
              </a:ext>
            </a:extLst>
          </p:cNvPr>
          <p:cNvSpPr>
            <a:spLocks noChangeArrowheads="1"/>
          </p:cNvSpPr>
          <p:nvPr/>
        </p:nvSpPr>
        <p:spPr bwMode="auto">
          <a:xfrm>
            <a:off x="457200" y="1038544"/>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400" dirty="0" err="1">
                <a:latin typeface="Calibri" panose="020F0502020204030204" pitchFamily="34" charset="0"/>
                <a:cs typeface="Calibri" panose="020F0502020204030204" pitchFamily="34" charset="0"/>
              </a:rPr>
              <a:t>Vapaaehtoistoiminta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voi</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eläkeiässä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seniorina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avata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uuden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näkökulman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itseen</a:t>
            </a:r>
            <a:r>
              <a:rPr lang="en-US" altLang="fi-FI" sz="2400" dirty="0">
                <a:latin typeface="Calibri" panose="020F0502020204030204" pitchFamily="34" charset="0"/>
                <a:cs typeface="Calibri" panose="020F0502020204030204" pitchFamily="34" charset="0"/>
              </a:rPr>
              <a:t> ja </a:t>
            </a:r>
            <a:r>
              <a:rPr lang="en-US" altLang="fi-FI" sz="2400" dirty="0" err="1">
                <a:latin typeface="Calibri" panose="020F0502020204030204" pitchFamily="34" charset="0"/>
                <a:cs typeface="Calibri" panose="020F0502020204030204" pitchFamily="34" charset="0"/>
              </a:rPr>
              <a:t>elämään</a:t>
            </a:r>
            <a:r>
              <a:rPr lang="en-US" altLang="fi-FI" sz="2400" dirty="0">
                <a:latin typeface="Calibri" panose="020F0502020204030204" pitchFamily="34" charset="0"/>
                <a:cs typeface="Calibri" panose="020F0502020204030204" pitchFamily="34" charset="0"/>
              </a:rPr>
              <a:t> – </a:t>
            </a:r>
            <a:r>
              <a:rPr lang="en-US" altLang="fi-FI" sz="2400" dirty="0" err="1">
                <a:latin typeface="Calibri" panose="020F0502020204030204" pitchFamily="34" charset="0"/>
                <a:cs typeface="Calibri" panose="020F0502020204030204" pitchFamily="34" charset="0"/>
              </a:rPr>
              <a:t>vapaaehtoisena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voi</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löytää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toisenlaisia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rooleja</a:t>
            </a:r>
            <a:r>
              <a:rPr lang="en-US" altLang="fi-FI" sz="2400" dirty="0">
                <a:latin typeface="Calibri" panose="020F0502020204030204" pitchFamily="34" charset="0"/>
                <a:cs typeface="Calibri" panose="020F0502020204030204" pitchFamily="34" charset="0"/>
              </a:rPr>
              <a:t> ja </a:t>
            </a:r>
            <a:r>
              <a:rPr lang="en-US" altLang="fi-FI" sz="2400" dirty="0" err="1">
                <a:latin typeface="Calibri" panose="020F0502020204030204" pitchFamily="34" charset="0"/>
                <a:cs typeface="Calibri" panose="020F0502020204030204" pitchFamily="34" charset="0"/>
              </a:rPr>
              <a:t>tekemistä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kuin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kotona</a:t>
            </a:r>
            <a:r>
              <a:rPr lang="en-US" altLang="fi-FI" sz="2400" dirty="0">
                <a:latin typeface="Calibri" panose="020F0502020204030204" pitchFamily="34" charset="0"/>
                <a:cs typeface="Calibri" panose="020F0502020204030204" pitchFamily="34" charset="0"/>
              </a:rPr>
              <a:t> tai </a:t>
            </a:r>
            <a:r>
              <a:rPr lang="en-US" altLang="fi-FI" sz="2400" dirty="0" err="1">
                <a:latin typeface="Calibri" panose="020F0502020204030204" pitchFamily="34" charset="0"/>
                <a:cs typeface="Calibri" panose="020F0502020204030204" pitchFamily="34" charset="0"/>
              </a:rPr>
              <a:t>työelämässä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Vapaaehtoisena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voi</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myös</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kehittää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taitoja</a:t>
            </a:r>
            <a:r>
              <a:rPr lang="en-US" altLang="fi-FI" sz="2400" dirty="0">
                <a:latin typeface="Calibri" panose="020F0502020204030204" pitchFamily="34" charset="0"/>
                <a:cs typeface="Calibri" panose="020F0502020204030204" pitchFamily="34" charset="0"/>
              </a:rPr>
              <a:t> ja </a:t>
            </a:r>
            <a:r>
              <a:rPr lang="en-US" altLang="fi-FI" sz="2400" dirty="0" err="1">
                <a:latin typeface="Calibri" panose="020F0502020204030204" pitchFamily="34" charset="0"/>
                <a:cs typeface="Calibri" panose="020F0502020204030204" pitchFamily="34" charset="0"/>
              </a:rPr>
              <a:t>osaamista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jotka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eivät</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ehkä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muualla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pääse</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näkyviin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Eikä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haittaa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jos</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ei</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vielä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jotakin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osaa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vapaaehtoistoiminta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opettaa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tekijäänsä</a:t>
            </a:r>
            <a:r>
              <a:rPr lang="en-US" altLang="fi-FI" sz="2400" dirty="0">
                <a:latin typeface="Calibri" panose="020F0502020204030204" pitchFamily="34" charset="0"/>
                <a:cs typeface="Calibri" panose="020F0502020204030204" pitchFamily="34" charset="0"/>
              </a:rPr>
              <a:t>.</a:t>
            </a:r>
          </a:p>
          <a:p>
            <a:endParaRPr lang="en-US" altLang="fi-FI" sz="2400" dirty="0">
              <a:latin typeface="Calibri" panose="020F0502020204030204" pitchFamily="34" charset="0"/>
              <a:cs typeface="Calibri" panose="020F0502020204030204" pitchFamily="34" charset="0"/>
            </a:endParaRPr>
          </a:p>
          <a:p>
            <a:r>
              <a:rPr lang="en-US" altLang="fi-FI" sz="2400" dirty="0">
                <a:latin typeface="Calibri" panose="020F0502020204030204" pitchFamily="34" charset="0"/>
                <a:cs typeface="Calibri" panose="020F0502020204030204" pitchFamily="34" charset="0"/>
              </a:rPr>
              <a:t>Moni </a:t>
            </a:r>
            <a:r>
              <a:rPr lang="en-US" altLang="fi-FI" sz="2400" dirty="0" err="1">
                <a:latin typeface="Calibri" panose="020F0502020204030204" pitchFamily="34" charset="0"/>
                <a:cs typeface="Calibri" panose="020F0502020204030204" pitchFamily="34" charset="0"/>
              </a:rPr>
              <a:t>kokee</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vapaaehtoistoiminnan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ikääntyneiden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kesken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erityisen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tärkeäksi</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Samankaltaisessa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elämänvaiheessa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olevat</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ymmärtävät</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toisiaan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helpommin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Itseään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hiukan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vanhempia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eläkeikäisiä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kuuntelemalla</a:t>
            </a:r>
            <a:r>
              <a:rPr lang="en-US" altLang="fi-FI" sz="2400" dirty="0">
                <a:latin typeface="Calibri" panose="020F0502020204030204" pitchFamily="34" charset="0"/>
                <a:cs typeface="Calibri" panose="020F0502020204030204" pitchFamily="34" charset="0"/>
              </a:rPr>
              <a:t> ja </a:t>
            </a:r>
            <a:r>
              <a:rPr lang="en-US" altLang="fi-FI" sz="2400" dirty="0" err="1">
                <a:latin typeface="Calibri" panose="020F0502020204030204" pitchFamily="34" charset="0"/>
                <a:cs typeface="Calibri" panose="020F0502020204030204" pitchFamily="34" charset="0"/>
              </a:rPr>
              <a:t>auttamalla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saa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myös</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arvokasta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oppia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vaikeista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elämäntilanteista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selviytymiseen</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Toisaalta</a:t>
            </a:r>
            <a:r>
              <a:rPr lang="en-US" altLang="fi-FI" sz="2400" dirty="0">
                <a:latin typeface="Calibri" panose="020F0502020204030204" pitchFamily="34" charset="0"/>
                <a:cs typeface="Calibri" panose="020F0502020204030204" pitchFamily="34" charset="0"/>
              </a:rPr>
              <a:t> on </a:t>
            </a:r>
            <a:r>
              <a:rPr lang="en-US" altLang="fi-FI" sz="2400" dirty="0" err="1">
                <a:latin typeface="Calibri" panose="020F0502020204030204" pitchFamily="34" charset="0"/>
                <a:cs typeface="Calibri" panose="020F0502020204030204" pitchFamily="34" charset="0"/>
              </a:rPr>
              <a:t>myös</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antoisaa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auttaa</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nuorempia</a:t>
            </a:r>
            <a:r>
              <a:rPr lang="en-US" altLang="fi-FI" sz="2400" dirty="0">
                <a:latin typeface="Calibri" panose="020F0502020204030204" pitchFamily="34" charset="0"/>
                <a:cs typeface="Calibri" panose="020F0502020204030204" pitchFamily="34" charset="0"/>
              </a:rPr>
              <a:t> ja </a:t>
            </a:r>
            <a:r>
              <a:rPr lang="en-US" altLang="fi-FI" sz="2400" dirty="0" err="1">
                <a:latin typeface="Calibri" panose="020F0502020204030204" pitchFamily="34" charset="0"/>
                <a:cs typeface="Calibri" panose="020F0502020204030204" pitchFamily="34" charset="0"/>
              </a:rPr>
              <a:t>siinä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elämänkokemus</a:t>
            </a:r>
            <a:r>
              <a:rPr lang="en-US" altLang="fi-FI" sz="2400" dirty="0">
                <a:latin typeface="Calibri" panose="020F0502020204030204" pitchFamily="34" charset="0"/>
                <a:cs typeface="Calibri" panose="020F0502020204030204" pitchFamily="34" charset="0"/>
              </a:rPr>
              <a:t> on </a:t>
            </a:r>
            <a:r>
              <a:rPr lang="en-US" altLang="fi-FI" sz="2400" dirty="0" err="1">
                <a:latin typeface="Calibri" panose="020F0502020204030204" pitchFamily="34" charset="0"/>
                <a:cs typeface="Calibri" panose="020F0502020204030204" pitchFamily="34" charset="0"/>
              </a:rPr>
              <a:t>pelkkää</a:t>
            </a:r>
            <a:r>
              <a:rPr lang="en-US" altLang="fi-FI" sz="2400" dirty="0">
                <a:latin typeface="Calibri" panose="020F0502020204030204" pitchFamily="34" charset="0"/>
                <a:cs typeface="Calibri" panose="020F0502020204030204" pitchFamily="34" charset="0"/>
              </a:rPr>
              <a:t> </a:t>
            </a:r>
            <a:r>
              <a:rPr lang="en-US" altLang="fi-FI" sz="2400" dirty="0" err="1">
                <a:latin typeface="Calibri" panose="020F0502020204030204" pitchFamily="34" charset="0"/>
                <a:cs typeface="Calibri" panose="020F0502020204030204" pitchFamily="34" charset="0"/>
              </a:rPr>
              <a:t>plussaa</a:t>
            </a:r>
            <a:r>
              <a:rPr lang="en-US" altLang="fi-FI" sz="2400" dirty="0">
                <a:latin typeface="Calibri" panose="020F0502020204030204" pitchFamily="34" charset="0"/>
                <a:cs typeface="Calibri" panose="020F0502020204030204" pitchFamily="34" charset="0"/>
              </a:rPr>
              <a:t>.</a:t>
            </a:r>
          </a:p>
          <a:p>
            <a:pPr hangingPunct="1">
              <a:lnSpc>
                <a:spcPct val="90000"/>
              </a:lnSpc>
              <a:spcBef>
                <a:spcPts val="1800"/>
              </a:spcBef>
              <a:buClrTx/>
              <a:buFontTx/>
              <a:buNone/>
            </a:pPr>
            <a:endParaRPr lang="en-US" altLang="fi-FI" sz="2400" dirty="0">
              <a:latin typeface="Calibri" panose="020F0502020204030204" pitchFamily="34" charset="0"/>
              <a:cs typeface="Calibri" panose="020F0502020204030204" pitchFamily="34"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E1969E23-12AF-4F4B-BD90-62AFE270DD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25FDCAA-A46B-4B7F-85C6-C4224BF5BB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a:extLst>
              <a:ext uri="{FF2B5EF4-FFF2-40B4-BE49-F238E27FC236}">
                <a16:creationId xmlns:a16="http://schemas.microsoft.com/office/drawing/2014/main" id="{C0600940-A751-4CED-B9FB-9D5885108DC6}"/>
              </a:ext>
            </a:extLst>
          </p:cNvPr>
          <p:cNvSpPr txBox="1">
            <a:spLocks noChangeArrowheads="1"/>
          </p:cNvSpPr>
          <p:nvPr/>
        </p:nvSpPr>
        <p:spPr bwMode="auto">
          <a:xfrm>
            <a:off x="4010025" y="638132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9294D735-61C9-435C-8889-C23E54EB0410}" type="slidenum">
              <a:rPr lang="fi-FI" altLang="fi-FI">
                <a:latin typeface="Palatino Linotype" panose="02040502050505030304" pitchFamily="18" charset="0"/>
              </a:rPr>
              <a:pPr hangingPunct="1">
                <a:lnSpc>
                  <a:spcPct val="100000"/>
                </a:lnSpc>
                <a:buClrTx/>
                <a:buFontTx/>
                <a:buNone/>
              </a:pPr>
              <a:t>17</a:t>
            </a:fld>
            <a:endParaRPr lang="fi-FI" altLang="fi-FI" dirty="0">
              <a:latin typeface="Palatino Linotype" panose="02040502050505030304" pitchFamily="18" charset="0"/>
            </a:endParaRPr>
          </a:p>
        </p:txBody>
      </p:sp>
      <p:sp>
        <p:nvSpPr>
          <p:cNvPr id="22530" name="Rectangle 2">
            <a:extLst>
              <a:ext uri="{FF2B5EF4-FFF2-40B4-BE49-F238E27FC236}">
                <a16:creationId xmlns:a16="http://schemas.microsoft.com/office/drawing/2014/main" id="{848E389C-BA9F-4C96-8EA9-820547417A92}"/>
              </a:ext>
            </a:extLst>
          </p:cNvPr>
          <p:cNvSpPr>
            <a:spLocks noChangeArrowheads="1"/>
          </p:cNvSpPr>
          <p:nvPr/>
        </p:nvSpPr>
        <p:spPr bwMode="auto">
          <a:xfrm>
            <a:off x="1907704" y="222250"/>
            <a:ext cx="6357069"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Vapaaehtoistyötä voi tehdä SPR:ssä</a:t>
            </a:r>
          </a:p>
        </p:txBody>
      </p:sp>
      <p:sp>
        <p:nvSpPr>
          <p:cNvPr id="22531" name="Rectangle 3">
            <a:extLst>
              <a:ext uri="{FF2B5EF4-FFF2-40B4-BE49-F238E27FC236}">
                <a16:creationId xmlns:a16="http://schemas.microsoft.com/office/drawing/2014/main" id="{2EE5498E-AF6B-4628-B07E-4846D0AEC79E}"/>
              </a:ext>
            </a:extLst>
          </p:cNvPr>
          <p:cNvSpPr>
            <a:spLocks noChangeArrowheads="1"/>
          </p:cNvSpPr>
          <p:nvPr/>
        </p:nvSpPr>
        <p:spPr bwMode="auto">
          <a:xfrm>
            <a:off x="457200" y="984250"/>
            <a:ext cx="8229600" cy="5246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400" dirty="0" err="1">
                <a:solidFill>
                  <a:srgbClr val="222222"/>
                </a:solidFill>
                <a:latin typeface="Calibri" panose="020F0502020204030204" pitchFamily="34" charset="0"/>
                <a:cs typeface="Calibri" panose="020F0502020204030204" pitchFamily="34" charset="0"/>
              </a:rPr>
              <a:t>Suomen</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Punainen</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Risti</a:t>
            </a:r>
            <a:r>
              <a:rPr lang="en-US" altLang="fi-FI" sz="2400" dirty="0">
                <a:solidFill>
                  <a:srgbClr val="222222"/>
                </a:solidFill>
                <a:latin typeface="Calibri" panose="020F0502020204030204" pitchFamily="34" charset="0"/>
                <a:cs typeface="Calibri" panose="020F0502020204030204" pitchFamily="34" charset="0"/>
              </a:rPr>
              <a:t> on jo </a:t>
            </a:r>
            <a:r>
              <a:rPr lang="en-US" altLang="fi-FI" sz="2400" dirty="0" err="1">
                <a:solidFill>
                  <a:srgbClr val="222222"/>
                </a:solidFill>
                <a:latin typeface="Calibri" panose="020F0502020204030204" pitchFamily="34" charset="0"/>
                <a:cs typeface="Calibri" panose="020F0502020204030204" pitchFamily="34" charset="0"/>
              </a:rPr>
              <a:t>vuosia</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tukenut</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vapaaehtoistyötä</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maahanmuuttajien</a:t>
            </a:r>
            <a:r>
              <a:rPr lang="en-US" altLang="fi-FI" sz="2400" dirty="0">
                <a:solidFill>
                  <a:srgbClr val="222222"/>
                </a:solidFill>
                <a:latin typeface="Calibri" panose="020F0502020204030204" pitchFamily="34" charset="0"/>
                <a:cs typeface="Calibri" panose="020F0502020204030204" pitchFamily="34" charset="0"/>
              </a:rPr>
              <a:t> </a:t>
            </a:r>
            <a:r>
              <a:rPr lang="en-US" altLang="fi-FI" sz="2400" dirty="0" err="1">
                <a:solidFill>
                  <a:srgbClr val="222222"/>
                </a:solidFill>
                <a:latin typeface="Calibri" panose="020F0502020204030204" pitchFamily="34" charset="0"/>
                <a:cs typeface="Calibri" panose="020F0502020204030204" pitchFamily="34" charset="0"/>
              </a:rPr>
              <a:t>kotoutumiseksi</a:t>
            </a:r>
            <a:r>
              <a:rPr lang="en-US" altLang="fi-FI" sz="2400" dirty="0">
                <a:solidFill>
                  <a:srgbClr val="222222"/>
                </a:solidFill>
                <a:latin typeface="Calibri" panose="020F0502020204030204" pitchFamily="34" charset="0"/>
                <a:cs typeface="Calibri" panose="020F0502020204030204" pitchFamily="34" charset="0"/>
              </a:rPr>
              <a:t> </a:t>
            </a:r>
          </a:p>
          <a:p>
            <a:r>
              <a:rPr lang="en-US" altLang="fi-FI" sz="2400" dirty="0">
                <a:solidFill>
                  <a:srgbClr val="222222"/>
                </a:solidFill>
                <a:latin typeface="Calibri" panose="020F0502020204030204" pitchFamily="34" charset="0"/>
                <a:cs typeface="Calibri" panose="020F0502020204030204" pitchFamily="34" charset="0"/>
              </a:rPr>
              <a:t>(</a:t>
            </a:r>
            <a:r>
              <a:rPr lang="en-US" altLang="fi-FI" sz="2400" dirty="0" err="1">
                <a:solidFill>
                  <a:srgbClr val="222222"/>
                </a:solidFill>
                <a:latin typeface="Calibri" panose="020F0502020204030204" pitchFamily="34" charset="0"/>
                <a:cs typeface="Calibri" panose="020F0502020204030204" pitchFamily="34" charset="0"/>
              </a:rPr>
              <a:t>ks</a:t>
            </a:r>
            <a:r>
              <a:rPr lang="en-US" altLang="fi-FI" sz="2400" b="1" i="1" dirty="0">
                <a:solidFill>
                  <a:srgbClr val="222222"/>
                </a:solidFill>
                <a:cs typeface="Arial" panose="020B0604020202020204" pitchFamily="34" charset="0"/>
              </a:rPr>
              <a:t> </a:t>
            </a:r>
            <a:r>
              <a:rPr lang="en-US" altLang="fi-FI" sz="24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https://rednet.punainenristi.fi/node/3976</a:t>
            </a:r>
            <a:r>
              <a:rPr lang="en-US" altLang="fi-FI" sz="2400" b="1" i="1" dirty="0">
                <a:latin typeface="Times New Roman" panose="02020603050405020304" pitchFamily="18" charset="0"/>
              </a:rPr>
              <a:t>).</a:t>
            </a:r>
          </a:p>
          <a:p>
            <a:r>
              <a:rPr lang="en-US" altLang="fi-FI" sz="2800" dirty="0" err="1">
                <a:latin typeface="Calibri" panose="020F0502020204030204" pitchFamily="34" charset="0"/>
                <a:cs typeface="Calibri" panose="020F0502020204030204" pitchFamily="34" charset="0"/>
              </a:rPr>
              <a:t>Vapaaehtoisena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toimia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Punaisen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Ristin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mukaan</a:t>
            </a:r>
            <a:r>
              <a:rPr lang="en-US" altLang="fi-FI" sz="2800" dirty="0">
                <a:latin typeface="Calibri" panose="020F0502020204030204" pitchFamily="34" charset="0"/>
                <a:cs typeface="Calibri" panose="020F0502020204030204" pitchFamily="34" charset="0"/>
              </a:rPr>
              <a:t> mm.:</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vastaanottokeskuksen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toimintaryhmissä</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ystävänä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maahanmuuttaneelle</a:t>
            </a:r>
            <a:r>
              <a:rPr lang="en-US" altLang="fi-FI"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tukikummina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alaikäiselle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yksintulleelle</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suomen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kielen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kerhojen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ohjaajana</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LäksyHelppi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kerhojen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ohjaajana</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kansainvälisissä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klubeissa</a:t>
            </a:r>
            <a:endParaRPr lang="en-US" altLang="fi-FI"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arjen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apuna</a:t>
            </a:r>
            <a:r>
              <a:rPr lang="en-US" altLang="fi-FI" sz="2800" dirty="0">
                <a:latin typeface="Calibri" panose="020F0502020204030204" pitchFamily="34" charset="0"/>
                <a:cs typeface="Calibri" panose="020F0502020204030204" pitchFamily="34" charset="0"/>
              </a:rPr>
              <a:t> mm. </a:t>
            </a:r>
            <a:r>
              <a:rPr lang="en-US" altLang="fi-FI" sz="2800" dirty="0" err="1">
                <a:latin typeface="Calibri" panose="020F0502020204030204" pitchFamily="34" charset="0"/>
                <a:cs typeface="Calibri" panose="020F0502020204030204" pitchFamily="34" charset="0"/>
              </a:rPr>
              <a:t>asumisasioissa</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lähiympäristöön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tutustumisessa</a:t>
            </a:r>
            <a:r>
              <a:rPr lang="en-US" altLang="fi-FI" sz="2800" dirty="0">
                <a:latin typeface="Calibri" panose="020F0502020204030204" pitchFamily="34" charset="0"/>
                <a:cs typeface="Calibri" panose="020F0502020204030204" pitchFamily="34" charset="0"/>
              </a:rPr>
              <a:t>. </a:t>
            </a:r>
          </a:p>
          <a:p>
            <a:endParaRPr lang="en-US" altLang="fi-FI" sz="2400" b="1" i="1" dirty="0">
              <a:latin typeface="Times New Roman" panose="02020603050405020304" pitchFamily="18" charset="0"/>
            </a:endParaRPr>
          </a:p>
          <a:p>
            <a:endParaRPr lang="en-US" altLang="fi-FI" sz="2400" b="1" i="1"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6439D31A-1CBC-4E63-85B2-A5EBE96604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F5F141C2-FF92-4232-B9C0-62B3B0329E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a:extLst>
              <a:ext uri="{FF2B5EF4-FFF2-40B4-BE49-F238E27FC236}">
                <a16:creationId xmlns:a16="http://schemas.microsoft.com/office/drawing/2014/main" id="{4F574796-029C-4D8D-AA5D-A7CB4A8CCD16}"/>
              </a:ext>
            </a:extLst>
          </p:cNvPr>
          <p:cNvSpPr txBox="1">
            <a:spLocks noChangeArrowheads="1"/>
          </p:cNvSpPr>
          <p:nvPr/>
        </p:nvSpPr>
        <p:spPr bwMode="auto">
          <a:xfrm>
            <a:off x="4021138" y="62547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2F908F2-B927-49B8-8247-995EF57D183A}" type="slidenum">
              <a:rPr lang="fi-FI" altLang="fi-FI">
                <a:latin typeface="Palatino Linotype" panose="02040502050505030304" pitchFamily="18" charset="0"/>
              </a:rPr>
              <a:pPr hangingPunct="1">
                <a:lnSpc>
                  <a:spcPct val="100000"/>
                </a:lnSpc>
                <a:buClrTx/>
                <a:buFontTx/>
                <a:buNone/>
              </a:pPr>
              <a:t>18</a:t>
            </a:fld>
            <a:endParaRPr lang="fi-FI" altLang="fi-FI" dirty="0">
              <a:latin typeface="Palatino Linotype" panose="02040502050505030304" pitchFamily="18" charset="0"/>
            </a:endParaRPr>
          </a:p>
        </p:txBody>
      </p:sp>
      <p:sp>
        <p:nvSpPr>
          <p:cNvPr id="23554" name="Rectangle 2">
            <a:extLst>
              <a:ext uri="{FF2B5EF4-FFF2-40B4-BE49-F238E27FC236}">
                <a16:creationId xmlns:a16="http://schemas.microsoft.com/office/drawing/2014/main" id="{7375F652-C535-4887-ADC9-E0CFBEFD3E29}"/>
              </a:ext>
            </a:extLst>
          </p:cNvPr>
          <p:cNvSpPr>
            <a:spLocks noChangeArrowheads="1"/>
          </p:cNvSpPr>
          <p:nvPr/>
        </p:nvSpPr>
        <p:spPr bwMode="auto">
          <a:xfrm>
            <a:off x="2639281" y="0"/>
            <a:ext cx="3887663" cy="11967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Kirkon vapaaehtoistyö</a:t>
            </a:r>
          </a:p>
        </p:txBody>
      </p:sp>
      <p:sp>
        <p:nvSpPr>
          <p:cNvPr id="23555" name="Rectangle 3">
            <a:extLst>
              <a:ext uri="{FF2B5EF4-FFF2-40B4-BE49-F238E27FC236}">
                <a16:creationId xmlns:a16="http://schemas.microsoft.com/office/drawing/2014/main" id="{511C2B75-6EF2-4813-822D-0BD30BD78B2E}"/>
              </a:ext>
            </a:extLst>
          </p:cNvPr>
          <p:cNvSpPr>
            <a:spLocks noChangeArrowheads="1"/>
          </p:cNvSpPr>
          <p:nvPr/>
        </p:nvSpPr>
        <p:spPr bwMode="auto">
          <a:xfrm>
            <a:off x="478373" y="87788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solidFill>
                  <a:srgbClr val="222222"/>
                </a:solidFill>
                <a:latin typeface="Calibri" panose="020F0502020204030204" pitchFamily="34" charset="0"/>
                <a:cs typeface="Calibri" panose="020F0502020204030204" pitchFamily="34" charset="0"/>
              </a:rPr>
              <a:t>Monikulttuurisen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työn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tavoitteena</a:t>
            </a:r>
            <a:r>
              <a:rPr lang="en-US" altLang="fi-FI" sz="2800" dirty="0">
                <a:solidFill>
                  <a:srgbClr val="222222"/>
                </a:solidFill>
                <a:latin typeface="Calibri" panose="020F0502020204030204" pitchFamily="34" charset="0"/>
                <a:cs typeface="Calibri" panose="020F0502020204030204" pitchFamily="34" charset="0"/>
              </a:rPr>
              <a:t> on </a:t>
            </a:r>
            <a:r>
              <a:rPr lang="en-US" altLang="fi-FI" sz="2800" dirty="0" err="1">
                <a:solidFill>
                  <a:srgbClr val="222222"/>
                </a:solidFill>
                <a:latin typeface="Calibri" panose="020F0502020204030204" pitchFamily="34" charset="0"/>
                <a:cs typeface="Calibri" panose="020F0502020204030204" pitchFamily="34" charset="0"/>
              </a:rPr>
              <a:t>edistää</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maahanmuuttajien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kotoutumista</a:t>
            </a:r>
            <a:r>
              <a:rPr lang="en-US" altLang="fi-FI" sz="2800" dirty="0">
                <a:solidFill>
                  <a:srgbClr val="222222"/>
                </a:solidFill>
                <a:latin typeface="Calibri" panose="020F0502020204030204" pitchFamily="34" charset="0"/>
                <a:cs typeface="Calibri" panose="020F0502020204030204" pitchFamily="34" charset="0"/>
              </a:rPr>
              <a:t> ja </a:t>
            </a:r>
            <a:r>
              <a:rPr lang="en-US" altLang="fi-FI" sz="2800" dirty="0" err="1">
                <a:solidFill>
                  <a:srgbClr val="222222"/>
                </a:solidFill>
                <a:latin typeface="Calibri" panose="020F0502020204030204" pitchFamily="34" charset="0"/>
                <a:cs typeface="Calibri" panose="020F0502020204030204" pitchFamily="34" charset="0"/>
              </a:rPr>
              <a:t>osallisuutta</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kirkkoon</a:t>
            </a:r>
            <a:r>
              <a:rPr lang="en-US" altLang="fi-FI" sz="2800" dirty="0">
                <a:solidFill>
                  <a:srgbClr val="222222"/>
                </a:solidFill>
                <a:latin typeface="Calibri" panose="020F0502020204030204" pitchFamily="34" charset="0"/>
                <a:cs typeface="Calibri" panose="020F0502020204030204" pitchFamily="34" charset="0"/>
              </a:rPr>
              <a:t> ja </a:t>
            </a:r>
            <a:r>
              <a:rPr lang="en-US" altLang="fi-FI" sz="2800" dirty="0" err="1">
                <a:solidFill>
                  <a:srgbClr val="222222"/>
                </a:solidFill>
                <a:latin typeface="Calibri" panose="020F0502020204030204" pitchFamily="34" charset="0"/>
                <a:cs typeface="Calibri" panose="020F0502020204030204" pitchFamily="34" charset="0"/>
              </a:rPr>
              <a:t>suomalaiseen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22222"/>
                </a:solidFill>
                <a:latin typeface="Calibri" panose="020F0502020204030204" pitchFamily="34" charset="0"/>
                <a:cs typeface="Calibri" panose="020F0502020204030204" pitchFamily="34" charset="0"/>
              </a:rPr>
              <a:t>yhteiskuntaan</a:t>
            </a:r>
            <a:r>
              <a:rPr lang="en-US" altLang="fi-FI" sz="2800" dirty="0">
                <a:solidFill>
                  <a:srgbClr val="222222"/>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Seurakuntia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rja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seurakuntalaisia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rohkaistaan</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avoimuuteen</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maahanmuuttajia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kohtaan</a:t>
            </a:r>
            <a:r>
              <a:rPr lang="en-US" altLang="fi-FI" sz="2800" dirty="0">
                <a:solidFill>
                  <a:srgbClr val="202020"/>
                </a:solidFill>
                <a:latin typeface="Calibri" panose="020F0502020204030204" pitchFamily="34" charset="0"/>
                <a:cs typeface="Calibri" panose="020F0502020204030204" pitchFamily="34" charset="0"/>
              </a:rPr>
              <a:t> ja </a:t>
            </a:r>
            <a:r>
              <a:rPr lang="en-US" altLang="fi-FI" sz="2800" dirty="0" err="1">
                <a:solidFill>
                  <a:srgbClr val="202020"/>
                </a:solidFill>
                <a:latin typeface="Calibri" panose="020F0502020204030204" pitchFamily="34" charset="0"/>
                <a:cs typeface="Calibri" panose="020F0502020204030204" pitchFamily="34" charset="0"/>
              </a:rPr>
              <a:t>rakentamaan</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etnisestä</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epäluulosta</a:t>
            </a:r>
            <a:r>
              <a:rPr lang="en-US" altLang="fi-FI" sz="2800" dirty="0">
                <a:solidFill>
                  <a:srgbClr val="202020"/>
                </a:solidFill>
                <a:latin typeface="Calibri" panose="020F0502020204030204" pitchFamily="34" charset="0"/>
                <a:cs typeface="Calibri" panose="020F0502020204030204" pitchFamily="34" charset="0"/>
              </a:rPr>
              <a:t> ja </a:t>
            </a:r>
            <a:r>
              <a:rPr lang="en-US" altLang="fi-FI" sz="2800" dirty="0" err="1">
                <a:solidFill>
                  <a:srgbClr val="202020"/>
                </a:solidFill>
                <a:latin typeface="Calibri" panose="020F0502020204030204" pitchFamily="34" charset="0"/>
                <a:cs typeface="Calibri" panose="020F0502020204030204" pitchFamily="34" charset="0"/>
              </a:rPr>
              <a:t>torjunnasta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vapaata</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seurakuntaelämää</a:t>
            </a:r>
            <a:r>
              <a:rPr lang="en-US" altLang="fi-FI" sz="2800" dirty="0">
                <a:solidFill>
                  <a:srgbClr val="202020"/>
                </a:solidFill>
                <a:latin typeface="Calibri" panose="020F0502020204030204" pitchFamily="34" charset="0"/>
                <a:cs typeface="Calibri" panose="020F0502020204030204" pitchFamily="34" charset="0"/>
              </a:rPr>
              <a:t>.</a:t>
            </a:r>
          </a:p>
          <a:p>
            <a:endParaRPr lang="en-US" altLang="fi-FI" sz="2800" dirty="0">
              <a:latin typeface="Calibri" panose="020F0502020204030204" pitchFamily="34" charset="0"/>
              <a:cs typeface="Calibri" panose="020F0502020204030204" pitchFamily="34" charset="0"/>
            </a:endParaRPr>
          </a:p>
          <a:p>
            <a:r>
              <a:rPr lang="en-US" altLang="fi-FI" sz="2800" dirty="0" err="1">
                <a:latin typeface="Calibri" panose="020F0502020204030204" pitchFamily="34" charset="0"/>
                <a:cs typeface="Calibri" panose="020F0502020204030204" pitchFamily="34" charset="0"/>
              </a:rPr>
              <a:t>Kirkko</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julkaissut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oppaita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maahanmuuttajien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tukemiseksi</a:t>
            </a:r>
            <a:r>
              <a:rPr lang="en-US" altLang="fi-FI" sz="2800" dirty="0">
                <a:latin typeface="Calibri" panose="020F0502020204030204" pitchFamily="34" charset="0"/>
                <a:cs typeface="Calibri" panose="020F0502020204030204" pitchFamily="34" charset="0"/>
              </a:rPr>
              <a:t>:</a:t>
            </a:r>
          </a:p>
          <a:p>
            <a:r>
              <a:rPr lang="en-US" altLang="fi-FI" sz="2800" dirty="0" err="1">
                <a:latin typeface="Calibri" panose="020F0502020204030204" pitchFamily="34" charset="0"/>
                <a:cs typeface="Calibri" panose="020F0502020204030204" pitchFamily="34" charset="0"/>
              </a:rPr>
              <a:t>Turvapaikanhakijan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tukemisen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opas</a:t>
            </a:r>
            <a:r>
              <a:rPr lang="en-US" altLang="fi-FI" sz="2800" dirty="0">
                <a:latin typeface="Calibri" panose="020F0502020204030204" pitchFamily="34" charset="0"/>
                <a:cs typeface="Calibri" panose="020F0502020204030204" pitchFamily="34" charset="0"/>
              </a:rPr>
              <a:t>:</a:t>
            </a:r>
          </a:p>
          <a:p>
            <a:r>
              <a:rPr lang="en-US" altLang="fi-FI" sz="24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http://sakasti.evl.fi/sakasti.nsf/0/5F5B8E17255D9C45C2257EC40041CF8A/$FILE/Perusinfo%20seurakunnille%20%20turvapaikan%20hakijoiden%20tukemiseksi.pdf</a:t>
            </a:r>
          </a:p>
          <a:p>
            <a:pPr hangingPunct="1">
              <a:lnSpc>
                <a:spcPct val="90000"/>
              </a:lnSpc>
              <a:spcBef>
                <a:spcPts val="1800"/>
              </a:spcBef>
            </a:pPr>
            <a:endParaRPr lang="en-US" altLang="fi-FI" sz="2400" b="1" i="1" dirty="0">
              <a:latin typeface="Times New Roman" panose="02020603050405020304" pitchFamily="18" charset="0"/>
            </a:endParaRPr>
          </a:p>
          <a:p>
            <a:pPr hangingPunct="1">
              <a:lnSpc>
                <a:spcPct val="90000"/>
              </a:lnSpc>
              <a:spcBef>
                <a:spcPts val="1800"/>
              </a:spcBef>
            </a:pPr>
            <a:endParaRPr lang="en-US" altLang="fi-FI" sz="2400" b="1" i="1"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69536A61-6DB6-4B76-8811-2176F82835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440FD9E9-5D1B-41E1-92E6-4F9E48B6AA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44B4BFC7-EAEB-45C0-BC21-870A154D7469}"/>
              </a:ext>
            </a:extLst>
          </p:cNvPr>
          <p:cNvSpPr txBox="1">
            <a:spLocks noChangeArrowheads="1"/>
          </p:cNvSpPr>
          <p:nvPr/>
        </p:nvSpPr>
        <p:spPr bwMode="auto">
          <a:xfrm>
            <a:off x="4072891" y="643536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60BCFDB-8DD1-4807-877F-32608D0A2B3C}" type="slidenum">
              <a:rPr lang="fi-FI" altLang="fi-FI">
                <a:latin typeface="Palatino Linotype" panose="02040502050505030304" pitchFamily="18" charset="0"/>
              </a:rPr>
              <a:pPr hangingPunct="1">
                <a:lnSpc>
                  <a:spcPct val="100000"/>
                </a:lnSpc>
                <a:buClrTx/>
                <a:buFontTx/>
                <a:buNone/>
              </a:pPr>
              <a:t>19</a:t>
            </a:fld>
            <a:endParaRPr lang="fi-FI" altLang="fi-FI" dirty="0">
              <a:latin typeface="Palatino Linotype" panose="02040502050505030304" pitchFamily="18" charset="0"/>
            </a:endParaRPr>
          </a:p>
        </p:txBody>
      </p:sp>
      <p:sp>
        <p:nvSpPr>
          <p:cNvPr id="24578" name="Rectangle 2">
            <a:extLst>
              <a:ext uri="{FF2B5EF4-FFF2-40B4-BE49-F238E27FC236}">
                <a16:creationId xmlns:a16="http://schemas.microsoft.com/office/drawing/2014/main" id="{768E65CA-AEFA-4ACA-A655-EAC9E40BCD7C}"/>
              </a:ext>
            </a:extLst>
          </p:cNvPr>
          <p:cNvSpPr>
            <a:spLocks noChangeArrowheads="1"/>
          </p:cNvSpPr>
          <p:nvPr/>
        </p:nvSpPr>
        <p:spPr bwMode="auto">
          <a:xfrm>
            <a:off x="2194022" y="57507"/>
            <a:ext cx="4319711" cy="1170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Times New Roman" panose="02020603050405020304" pitchFamily="18" charset="0"/>
              </a:rPr>
              <a:t>Kirkon vapaaehtoistyö 2</a:t>
            </a:r>
          </a:p>
        </p:txBody>
      </p:sp>
      <p:sp>
        <p:nvSpPr>
          <p:cNvPr id="24579" name="Rectangle 3">
            <a:extLst>
              <a:ext uri="{FF2B5EF4-FFF2-40B4-BE49-F238E27FC236}">
                <a16:creationId xmlns:a16="http://schemas.microsoft.com/office/drawing/2014/main" id="{67B5FDCF-0CA1-4F9B-B1FA-096275A4696F}"/>
              </a:ext>
            </a:extLst>
          </p:cNvPr>
          <p:cNvSpPr>
            <a:spLocks noChangeArrowheads="1"/>
          </p:cNvSpPr>
          <p:nvPr/>
        </p:nvSpPr>
        <p:spPr bwMode="auto">
          <a:xfrm>
            <a:off x="468313" y="172878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solidFill>
                  <a:srgbClr val="202020"/>
                </a:solidFill>
                <a:latin typeface="Calibri" panose="020F0502020204030204" pitchFamily="34" charset="0"/>
                <a:cs typeface="Calibri" panose="020F0502020204030204" pitchFamily="34" charset="0"/>
              </a:rPr>
              <a:t>Myös</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Turun</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seurakunnat</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tekevät</a:t>
            </a:r>
            <a:r>
              <a:rPr lang="en-US" altLang="fi-FI" sz="2800" dirty="0">
                <a:solidFill>
                  <a:srgbClr val="202020"/>
                </a:solidFill>
                <a:latin typeface="Calibri" panose="020F0502020204030204" pitchFamily="34" charset="0"/>
                <a:cs typeface="Calibri" panose="020F0502020204030204" pitchFamily="34" charset="0"/>
              </a:rPr>
              <a:t> </a:t>
            </a:r>
            <a:r>
              <a:rPr lang="en-US" altLang="fi-FI" sz="2800" dirty="0" err="1">
                <a:solidFill>
                  <a:srgbClr val="202020"/>
                </a:solidFill>
                <a:latin typeface="Calibri" panose="020F0502020204030204" pitchFamily="34" charset="0"/>
                <a:cs typeface="Calibri" panose="020F0502020204030204" pitchFamily="34" charset="0"/>
              </a:rPr>
              <a:t>m</a:t>
            </a:r>
            <a:r>
              <a:rPr lang="en-US" altLang="fi-FI" sz="2800" dirty="0" err="1">
                <a:solidFill>
                  <a:srgbClr val="111111"/>
                </a:solidFill>
                <a:latin typeface="Calibri" panose="020F0502020204030204" pitchFamily="34" charset="0"/>
                <a:cs typeface="Calibri" panose="020F0502020204030204" pitchFamily="34" charset="0"/>
              </a:rPr>
              <a:t>aahanmuuttaja</a:t>
            </a:r>
            <a:r>
              <a:rPr lang="en-US" altLang="fi-FI" sz="2800" dirty="0">
                <a:solidFill>
                  <a:srgbClr val="111111"/>
                </a:solidFill>
                <a:latin typeface="Calibri" panose="020F0502020204030204" pitchFamily="34" charset="0"/>
                <a:cs typeface="Calibri" panose="020F0502020204030204" pitchFamily="34" charset="0"/>
              </a:rPr>
              <a:t>- ja </a:t>
            </a:r>
            <a:r>
              <a:rPr lang="en-US" altLang="fi-FI" sz="2800" dirty="0" err="1">
                <a:solidFill>
                  <a:srgbClr val="111111"/>
                </a:solidFill>
                <a:latin typeface="Calibri" panose="020F0502020204030204" pitchFamily="34" charset="0"/>
                <a:cs typeface="Calibri" panose="020F0502020204030204" pitchFamily="34" charset="0"/>
              </a:rPr>
              <a:t>turvapaikkatyötä</a:t>
            </a:r>
            <a:r>
              <a:rPr lang="en-US" altLang="fi-FI" sz="2800" dirty="0">
                <a:solidFill>
                  <a:srgbClr val="111111"/>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Kristittyjen</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tehtävä</a:t>
            </a:r>
            <a:r>
              <a:rPr lang="en-US" altLang="fi-FI" sz="2800" dirty="0">
                <a:solidFill>
                  <a:srgbClr val="333333"/>
                </a:solidFill>
                <a:latin typeface="Calibri" panose="020F0502020204030204" pitchFamily="34" charset="0"/>
                <a:cs typeface="Calibri" panose="020F0502020204030204" pitchFamily="34" charset="0"/>
              </a:rPr>
              <a:t> on </a:t>
            </a:r>
            <a:r>
              <a:rPr lang="en-US" altLang="fi-FI" sz="2800" dirty="0" err="1">
                <a:solidFill>
                  <a:srgbClr val="333333"/>
                </a:solidFill>
                <a:latin typeface="Calibri" panose="020F0502020204030204" pitchFamily="34" charset="0"/>
                <a:cs typeface="Calibri" panose="020F0502020204030204" pitchFamily="34" charset="0"/>
              </a:rPr>
              <a:t>auttaa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kaikkia</a:t>
            </a:r>
            <a:r>
              <a:rPr lang="en-US" altLang="fi-FI" sz="2800" dirty="0">
                <a:solidFill>
                  <a:srgbClr val="333333"/>
                </a:solidFill>
                <a:latin typeface="Calibri" panose="020F0502020204030204" pitchFamily="34" charset="0"/>
                <a:cs typeface="Calibri" panose="020F0502020204030204" pitchFamily="34" charset="0"/>
              </a:rPr>
              <a:t> - </a:t>
            </a:r>
            <a:r>
              <a:rPr lang="en-US" altLang="fi-FI" sz="2800" dirty="0" err="1">
                <a:solidFill>
                  <a:srgbClr val="333333"/>
                </a:solidFill>
                <a:latin typeface="Calibri" panose="020F0502020204030204" pitchFamily="34" charset="0"/>
                <a:cs typeface="Calibri" panose="020F0502020204030204" pitchFamily="34" charset="0"/>
              </a:rPr>
              <a:t>uskontoon</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ihonväriin</a:t>
            </a:r>
            <a:r>
              <a:rPr lang="en-US" altLang="fi-FI" sz="2800" dirty="0">
                <a:solidFill>
                  <a:srgbClr val="333333"/>
                </a:solidFill>
                <a:latin typeface="Calibri" panose="020F0502020204030204" pitchFamily="34" charset="0"/>
                <a:cs typeface="Calibri" panose="020F0502020204030204" pitchFamily="34" charset="0"/>
              </a:rPr>
              <a:t> ja </a:t>
            </a:r>
            <a:r>
              <a:rPr lang="en-US" altLang="fi-FI" sz="2800" dirty="0" err="1">
                <a:solidFill>
                  <a:srgbClr val="333333"/>
                </a:solidFill>
                <a:latin typeface="Calibri" panose="020F0502020204030204" pitchFamily="34" charset="0"/>
                <a:cs typeface="Calibri" panose="020F0502020204030204" pitchFamily="34" charset="0"/>
              </a:rPr>
              <a:t>kansallisuuteen</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katsomatta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Vieraista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maista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tulevat</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ihmiset</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tarvitsevat</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erityistä</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tukea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Mikaelinseurakunnassa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kohdataan</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maahanmuuttajia</a:t>
            </a:r>
            <a:r>
              <a:rPr lang="en-US" altLang="fi-FI" sz="2800" dirty="0">
                <a:solidFill>
                  <a:srgbClr val="333333"/>
                </a:solidFill>
                <a:latin typeface="Calibri" panose="020F0502020204030204" pitchFamily="34" charset="0"/>
                <a:cs typeface="Calibri" panose="020F0502020204030204" pitchFamily="34" charset="0"/>
              </a:rPr>
              <a:t> ja </a:t>
            </a:r>
            <a:r>
              <a:rPr lang="en-US" altLang="fi-FI" sz="2800" dirty="0" err="1">
                <a:solidFill>
                  <a:srgbClr val="333333"/>
                </a:solidFill>
                <a:latin typeface="Calibri" panose="020F0502020204030204" pitchFamily="34" charset="0"/>
                <a:cs typeface="Calibri" panose="020F0502020204030204" pitchFamily="34" charset="0"/>
              </a:rPr>
              <a:t>turvapaikanhakijoita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monella</a:t>
            </a:r>
            <a:r>
              <a:rPr lang="en-US" altLang="fi-FI" sz="2800" dirty="0">
                <a:solidFill>
                  <a:srgbClr val="333333"/>
                </a:solidFill>
                <a:latin typeface="Calibri" panose="020F0502020204030204" pitchFamily="34" charset="0"/>
                <a:cs typeface="Calibri" panose="020F0502020204030204" pitchFamily="34" charset="0"/>
              </a:rPr>
              <a:t> </a:t>
            </a:r>
            <a:r>
              <a:rPr lang="en-US" altLang="fi-FI" sz="2800" dirty="0" err="1">
                <a:solidFill>
                  <a:srgbClr val="333333"/>
                </a:solidFill>
                <a:latin typeface="Calibri" panose="020F0502020204030204" pitchFamily="34" charset="0"/>
                <a:cs typeface="Calibri" panose="020F0502020204030204" pitchFamily="34" charset="0"/>
              </a:rPr>
              <a:t>tavalla</a:t>
            </a:r>
            <a:r>
              <a:rPr lang="en-US" altLang="fi-FI" sz="2800" dirty="0">
                <a:solidFill>
                  <a:srgbClr val="333333"/>
                </a:solidFill>
                <a:latin typeface="Calibri" panose="020F0502020204030204" pitchFamily="34" charset="0"/>
                <a:cs typeface="Calibri" panose="020F0502020204030204" pitchFamily="34" charset="0"/>
              </a:rPr>
              <a:t>. Ks </a:t>
            </a:r>
            <a:r>
              <a:rPr lang="en-US" altLang="fi-FI" sz="2800" dirty="0" err="1">
                <a:solidFill>
                  <a:srgbClr val="333333"/>
                </a:solidFill>
                <a:latin typeface="Calibri" panose="020F0502020204030204" pitchFamily="34" charset="0"/>
                <a:cs typeface="Calibri" panose="020F0502020204030204" pitchFamily="34" charset="0"/>
              </a:rPr>
              <a:t>lisää</a:t>
            </a:r>
            <a:r>
              <a:rPr lang="en-US" altLang="fi-FI" sz="2800" dirty="0">
                <a:solidFill>
                  <a:srgbClr val="333333"/>
                </a:solidFill>
                <a:latin typeface="Calibri" panose="020F0502020204030204" pitchFamily="34" charset="0"/>
                <a:cs typeface="Calibri" panose="020F0502020204030204" pitchFamily="34" charset="0"/>
              </a:rPr>
              <a:t>:</a:t>
            </a:r>
          </a:p>
          <a:p>
            <a:endParaRPr lang="en-US" altLang="fi-FI" sz="2000" b="1" i="1" dirty="0">
              <a:cs typeface="Arial" panose="020B0604020202020204" pitchFamily="34" charset="0"/>
            </a:endParaRPr>
          </a:p>
          <a:p>
            <a:r>
              <a:rPr lang="en-US" altLang="fi-FI" sz="2000" b="1" i="1" dirty="0">
                <a:solidFill>
                  <a:schemeClr val="accent2"/>
                </a:solidFill>
                <a:cs typeface="Arial" panose="020B0604020202020204" pitchFamily="34" charset="0"/>
                <a:hlinkClick r:id="rId3">
                  <a:extLst>
                    <a:ext uri="{A12FA001-AC4F-418D-AE19-62706E023703}">
                      <ahyp:hlinkClr xmlns:ahyp="http://schemas.microsoft.com/office/drawing/2018/hyperlinkcolor" val="tx"/>
                    </a:ext>
                  </a:extLst>
                </a:hlinkClick>
              </a:rPr>
              <a:t>http://www.turunseurakunnat.fi/mikaelinseurakunta/kansainvalinen-vastuu-ja-lahetys/maahanmuuttaja-ja-turvapaikkatyo</a:t>
            </a:r>
          </a:p>
          <a:p>
            <a:pPr hangingPunct="1">
              <a:lnSpc>
                <a:spcPct val="90000"/>
              </a:lnSpc>
              <a:spcBef>
                <a:spcPts val="1800"/>
              </a:spcBef>
            </a:pPr>
            <a:endParaRPr lang="en-US" altLang="fi-FI" sz="2400" b="1" i="1"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10172900-FB3B-4606-88EC-0196AFFA4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2BC2D2ED-A631-455D-826F-3605EA9C19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02641DFE-7803-4A8A-A7E4-960B42555E5F}"/>
              </a:ext>
            </a:extLst>
          </p:cNvPr>
          <p:cNvSpPr txBox="1">
            <a:spLocks noChangeArrowheads="1"/>
          </p:cNvSpPr>
          <p:nvPr/>
        </p:nvSpPr>
        <p:spPr bwMode="auto">
          <a:xfrm>
            <a:off x="4302125" y="6276975"/>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3005370-369A-4D10-B4EB-C8E047FB4F22}" type="slidenum">
              <a:rPr lang="fi-FI" altLang="fi-FI">
                <a:latin typeface="Palatino Linotype" panose="02040502050505030304" pitchFamily="18" charset="0"/>
              </a:rPr>
              <a:pPr hangingPunct="1">
                <a:lnSpc>
                  <a:spcPct val="100000"/>
                </a:lnSpc>
                <a:buClrTx/>
                <a:buFontTx/>
                <a:buNone/>
              </a:pPr>
              <a:t>2</a:t>
            </a:fld>
            <a:endParaRPr lang="fi-FI" altLang="fi-FI" dirty="0">
              <a:latin typeface="Palatino Linotype" panose="02040502050505030304" pitchFamily="18" charset="0"/>
            </a:endParaRPr>
          </a:p>
        </p:txBody>
      </p:sp>
      <p:sp>
        <p:nvSpPr>
          <p:cNvPr id="7170" name="Rectangle 2">
            <a:extLst>
              <a:ext uri="{FF2B5EF4-FFF2-40B4-BE49-F238E27FC236}">
                <a16:creationId xmlns:a16="http://schemas.microsoft.com/office/drawing/2014/main" id="{44B649E8-E610-489B-A004-9A8F3D0C843E}"/>
              </a:ext>
            </a:extLst>
          </p:cNvPr>
          <p:cNvSpPr>
            <a:spLocks noChangeArrowheads="1"/>
          </p:cNvSpPr>
          <p:nvPr/>
        </p:nvSpPr>
        <p:spPr bwMode="auto">
          <a:xfrm>
            <a:off x="468313" y="765175"/>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endParaRPr lang="fi-FI" altLang="fi-FI" sz="3600" b="1">
              <a:latin typeface="Calibri" panose="020F0502020204030204" pitchFamily="34" charset="0"/>
            </a:endParaRPr>
          </a:p>
          <a:p>
            <a:pPr algn="ctr" hangingPunct="1">
              <a:lnSpc>
                <a:spcPct val="100000"/>
              </a:lnSpc>
              <a:buClrTx/>
              <a:buFontTx/>
              <a:buNone/>
            </a:pPr>
            <a:endParaRPr lang="fi-FI" altLang="fi-FI" sz="3600" b="1">
              <a:latin typeface="Calibri" panose="020F0502020204030204" pitchFamily="34" charset="0"/>
            </a:endParaRPr>
          </a:p>
        </p:txBody>
      </p:sp>
      <p:sp>
        <p:nvSpPr>
          <p:cNvPr id="7171" name="Rectangle 3">
            <a:extLst>
              <a:ext uri="{FF2B5EF4-FFF2-40B4-BE49-F238E27FC236}">
                <a16:creationId xmlns:a16="http://schemas.microsoft.com/office/drawing/2014/main" id="{163FDC9A-AF3A-4443-94D3-F579B87C0F28}"/>
              </a:ext>
            </a:extLst>
          </p:cNvPr>
          <p:cNvSpPr>
            <a:spLocks noChangeArrowheads="1"/>
          </p:cNvSpPr>
          <p:nvPr/>
        </p:nvSpPr>
        <p:spPr bwMode="auto">
          <a:xfrm>
            <a:off x="468313" y="1844675"/>
            <a:ext cx="8229600" cy="2520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273050" indent="-2254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dirty="0">
                <a:latin typeface="Calibri" panose="020F0502020204030204" pitchFamily="34" charset="0"/>
                <a:cs typeface="Times New Roman" panose="02020603050405020304" pitchFamily="18" charset="0"/>
              </a:rPr>
              <a:t>“Kotoutuminen tarkoittaa sitä, että maahanmuuttaja sopeutuu suomalaiseen yhteiskuntaan ja omaksuu uusia tietoja, taitoja ja toimintatapoja, jotka auttavat häntä osallistumaan aktiivisesti uuden kotimaansa elämänmenoon.”</a:t>
            </a:r>
          </a:p>
          <a:p>
            <a:pPr hangingPunct="1">
              <a:lnSpc>
                <a:spcPct val="90000"/>
              </a:lnSpc>
              <a:spcBef>
                <a:spcPts val="1800"/>
              </a:spcBef>
              <a:buClrTx/>
              <a:buSzPct val="80000"/>
              <a:buFontTx/>
              <a:buNone/>
            </a:pPr>
            <a:endParaRPr lang="fi-FI" altLang="fi-FI" sz="2800" dirty="0">
              <a:latin typeface="Calibri" panose="020F0502020204030204" pitchFamily="34" charset="0"/>
            </a:endParaRPr>
          </a:p>
          <a:p>
            <a:pPr hangingPunct="1">
              <a:lnSpc>
                <a:spcPct val="90000"/>
              </a:lnSpc>
              <a:spcBef>
                <a:spcPts val="1800"/>
              </a:spcBef>
              <a:buClrTx/>
              <a:buFontTx/>
              <a:buNone/>
            </a:pPr>
            <a:endParaRPr lang="fi-FI" altLang="fi-FI" sz="2800" dirty="0">
              <a:latin typeface="Calibri" panose="020F0502020204030204" pitchFamily="34" charset="0"/>
            </a:endParaRPr>
          </a:p>
          <a:p>
            <a:pPr marL="46038" indent="-44450" hangingPunct="1">
              <a:lnSpc>
                <a:spcPct val="90000"/>
              </a:lnSpc>
              <a:spcBef>
                <a:spcPts val="1800"/>
              </a:spcBef>
              <a:buClrTx/>
              <a:buFontTx/>
              <a:buNone/>
            </a:pPr>
            <a:endParaRPr lang="fi-FI" altLang="fi-FI" sz="2400" i="1" dirty="0">
              <a:latin typeface="Calibri" panose="020F0502020204030204" pitchFamily="34" charset="0"/>
            </a:endParaRPr>
          </a:p>
          <a:p>
            <a:pPr marL="342900" indent="-339725" hangingPunct="1">
              <a:lnSpc>
                <a:spcPct val="100000"/>
              </a:lnSpc>
              <a:spcBef>
                <a:spcPts val="363"/>
              </a:spcBef>
              <a:buClrTx/>
              <a:buFontTx/>
              <a:buNone/>
            </a:pPr>
            <a:endParaRPr lang="fi-FI" altLang="fi-FI" sz="2400" i="1" dirty="0">
              <a:latin typeface="Calibri" panose="020F0502020204030204" pitchFamily="34" charset="0"/>
            </a:endParaRPr>
          </a:p>
        </p:txBody>
      </p:sp>
      <p:sp>
        <p:nvSpPr>
          <p:cNvPr id="7172" name="Rectangle 4">
            <a:extLst>
              <a:ext uri="{FF2B5EF4-FFF2-40B4-BE49-F238E27FC236}">
                <a16:creationId xmlns:a16="http://schemas.microsoft.com/office/drawing/2014/main" id="{FE6F0768-BEA1-44A9-9B6D-C9E5B7F9090D}"/>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pic>
        <p:nvPicPr>
          <p:cNvPr id="12" name="Picture 3">
            <a:extLst>
              <a:ext uri="{FF2B5EF4-FFF2-40B4-BE49-F238E27FC236}">
                <a16:creationId xmlns:a16="http://schemas.microsoft.com/office/drawing/2014/main" id="{11346BB4-02AF-4100-A991-C8E7783989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4">
            <a:extLst>
              <a:ext uri="{FF2B5EF4-FFF2-40B4-BE49-F238E27FC236}">
                <a16:creationId xmlns:a16="http://schemas.microsoft.com/office/drawing/2014/main" id="{D24652FA-681E-4FD1-BA53-5DD70CD06A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94B66A60-97AC-4742-83E8-B8C6D0BA031E}"/>
              </a:ext>
            </a:extLst>
          </p:cNvPr>
          <p:cNvSpPr txBox="1">
            <a:spLocks noChangeArrowheads="1"/>
          </p:cNvSpPr>
          <p:nvPr/>
        </p:nvSpPr>
        <p:spPr bwMode="auto">
          <a:xfrm>
            <a:off x="4010025" y="6472873"/>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4F4FBE08-B009-4FE8-9914-AF83D9A262D8}" type="slidenum">
              <a:rPr lang="fi-FI" altLang="fi-FI">
                <a:latin typeface="Palatino Linotype" panose="02040502050505030304" pitchFamily="18" charset="0"/>
              </a:rPr>
              <a:pPr hangingPunct="1">
                <a:lnSpc>
                  <a:spcPct val="100000"/>
                </a:lnSpc>
                <a:buClrTx/>
                <a:buFontTx/>
                <a:buNone/>
              </a:pPr>
              <a:t>3</a:t>
            </a:fld>
            <a:endParaRPr lang="fi-FI" altLang="fi-FI">
              <a:latin typeface="Palatino Linotype" panose="02040502050505030304" pitchFamily="18" charset="0"/>
            </a:endParaRPr>
          </a:p>
        </p:txBody>
      </p:sp>
      <p:sp>
        <p:nvSpPr>
          <p:cNvPr id="8194" name="Rectangle 2">
            <a:extLst>
              <a:ext uri="{FF2B5EF4-FFF2-40B4-BE49-F238E27FC236}">
                <a16:creationId xmlns:a16="http://schemas.microsoft.com/office/drawing/2014/main" id="{EA96DD92-FD1A-435B-9265-5344D51D0FF9}"/>
              </a:ext>
            </a:extLst>
          </p:cNvPr>
          <p:cNvSpPr>
            <a:spLocks noChangeArrowheads="1"/>
          </p:cNvSpPr>
          <p:nvPr/>
        </p:nvSpPr>
        <p:spPr bwMode="auto">
          <a:xfrm>
            <a:off x="2555776" y="267448"/>
            <a:ext cx="3671639" cy="64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rPr>
              <a:t>Moduuli 5:n sisältö</a:t>
            </a:r>
          </a:p>
        </p:txBody>
      </p:sp>
      <p:sp>
        <p:nvSpPr>
          <p:cNvPr id="8195" name="Rectangle 3">
            <a:extLst>
              <a:ext uri="{FF2B5EF4-FFF2-40B4-BE49-F238E27FC236}">
                <a16:creationId xmlns:a16="http://schemas.microsoft.com/office/drawing/2014/main" id="{AD8BF522-C780-42C5-AA7E-74764E1CF1CE}"/>
              </a:ext>
            </a:extLst>
          </p:cNvPr>
          <p:cNvSpPr>
            <a:spLocks noChangeArrowheads="1"/>
          </p:cNvSpPr>
          <p:nvPr/>
        </p:nvSpPr>
        <p:spPr bwMode="auto">
          <a:xfrm>
            <a:off x="468313" y="159981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079500" indent="-21431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dirty="0">
                <a:latin typeface="Calibri" panose="020F0502020204030204" pitchFamily="34" charset="0"/>
                <a:cs typeface="Calibri" panose="020F0502020204030204" pitchFamily="34" charset="0"/>
              </a:rPr>
              <a:t>1 Maahanmuuttajat tilastoissa </a:t>
            </a:r>
            <a:br>
              <a:rPr lang="fi-FI" altLang="fi-FI" sz="2800" dirty="0">
                <a:latin typeface="Calibri" panose="020F0502020204030204" pitchFamily="34" charset="0"/>
                <a:cs typeface="Calibri" panose="020F0502020204030204" pitchFamily="34" charset="0"/>
              </a:rPr>
            </a:br>
            <a:r>
              <a:rPr lang="fi-FI" altLang="fi-FI" sz="2800" dirty="0">
                <a:latin typeface="Calibri" panose="020F0502020204030204" pitchFamily="34" charset="0"/>
                <a:cs typeface="Calibri" panose="020F0502020204030204" pitchFamily="34" charset="0"/>
              </a:rPr>
              <a:t>Kuka on maahanmuuttaja</a:t>
            </a:r>
          </a:p>
          <a:p>
            <a:r>
              <a:rPr lang="fi-FI" altLang="fi-FI" sz="2800" dirty="0">
                <a:solidFill>
                  <a:srgbClr val="222C34"/>
                </a:solidFill>
                <a:latin typeface="Calibri" panose="020F0502020204030204" pitchFamily="34" charset="0"/>
                <a:cs typeface="Calibri" panose="020F0502020204030204" pitchFamily="34" charset="0"/>
              </a:rPr>
              <a:t>		</a:t>
            </a:r>
            <a:r>
              <a:rPr lang="fi-FI" altLang="fi-FI" sz="2800" dirty="0">
                <a:latin typeface="Calibri" panose="020F0502020204030204" pitchFamily="34" charset="0"/>
                <a:cs typeface="Calibri" panose="020F0502020204030204" pitchFamily="34" charset="0"/>
              </a:rPr>
              <a:t>Maahanmuuttotilastoa</a:t>
            </a:r>
          </a:p>
          <a:p>
            <a:endParaRPr lang="fi-FI" altLang="fi-FI" sz="2800" dirty="0">
              <a:latin typeface="Calibri" panose="020F0502020204030204" pitchFamily="34" charset="0"/>
              <a:cs typeface="Calibri" panose="020F0502020204030204" pitchFamily="34" charset="0"/>
            </a:endParaRPr>
          </a:p>
          <a:p>
            <a:r>
              <a:rPr lang="fi-FI" altLang="fi-FI" sz="2800" dirty="0">
                <a:latin typeface="Calibri" panose="020F0502020204030204" pitchFamily="34" charset="0"/>
                <a:cs typeface="Calibri" panose="020F0502020204030204" pitchFamily="34" charset="0"/>
              </a:rPr>
              <a:t>2 Kotouttaminen Suomessa </a:t>
            </a:r>
            <a:br>
              <a:rPr lang="fi-FI" altLang="fi-FI" sz="2800" dirty="0">
                <a:latin typeface="Calibri" panose="020F0502020204030204" pitchFamily="34" charset="0"/>
                <a:cs typeface="Calibri" panose="020F0502020204030204" pitchFamily="34" charset="0"/>
              </a:rPr>
            </a:br>
            <a:r>
              <a:rPr lang="fi-FI" altLang="fi-FI" sz="2800" dirty="0">
                <a:latin typeface="Calibri" panose="020F0502020204030204" pitchFamily="34" charset="0"/>
                <a:cs typeface="Calibri" panose="020F0502020204030204" pitchFamily="34" charset="0"/>
              </a:rPr>
              <a:t>Mitä kotoutuminen sisältää?</a:t>
            </a:r>
          </a:p>
          <a:p>
            <a:endParaRPr lang="fi-FI" altLang="fi-FI" sz="2800" dirty="0">
              <a:latin typeface="Calibri" panose="020F0502020204030204" pitchFamily="34" charset="0"/>
              <a:cs typeface="Calibri" panose="020F0502020204030204" pitchFamily="34" charset="0"/>
            </a:endParaRPr>
          </a:p>
          <a:p>
            <a:r>
              <a:rPr lang="fi-FI" altLang="fi-FI" sz="2800" dirty="0">
                <a:latin typeface="Calibri" panose="020F0502020204030204" pitchFamily="34" charset="0"/>
                <a:cs typeface="Calibri" panose="020F0502020204030204" pitchFamily="34" charset="0"/>
              </a:rPr>
              <a:t>3 Keskeiset käsitteet maahanmuutossa ja kotoutumisessa</a:t>
            </a:r>
          </a:p>
          <a:p>
            <a:endParaRPr lang="fi-FI" altLang="fi-FI" sz="2800" dirty="0">
              <a:latin typeface="Calibri" panose="020F0502020204030204" pitchFamily="34" charset="0"/>
              <a:cs typeface="Calibri" panose="020F0502020204030204" pitchFamily="34" charset="0"/>
            </a:endParaRPr>
          </a:p>
          <a:p>
            <a:pPr>
              <a:spcAft>
                <a:spcPts val="538"/>
              </a:spcAft>
            </a:pPr>
            <a:r>
              <a:rPr lang="fi-FI" altLang="fi-FI" sz="2800" dirty="0">
                <a:latin typeface="Calibri" panose="020F0502020204030204" pitchFamily="34" charset="0"/>
                <a:cs typeface="Calibri" panose="020F0502020204030204" pitchFamily="34" charset="0"/>
              </a:rPr>
              <a:t>4 Vapaaehtoistyö Suomessa</a:t>
            </a:r>
          </a:p>
          <a:p>
            <a:endParaRPr lang="fi-FI" altLang="fi-FI" sz="2800" dirty="0">
              <a:latin typeface="arial;verdana" pitchFamily="32" charset="0"/>
              <a:cs typeface="arial;verdana" pitchFamily="32" charset="0"/>
            </a:endParaRPr>
          </a:p>
          <a:p>
            <a:pPr>
              <a:lnSpc>
                <a:spcPct val="100000"/>
              </a:lnSpc>
            </a:pPr>
            <a:endParaRPr lang="fi-FI" altLang="fi-FI" sz="2800" i="1" dirty="0">
              <a:latin typeface="Calibri" panose="020F0502020204030204" pitchFamily="34" charset="0"/>
              <a:cs typeface="Arial" panose="020B0604020202020204" pitchFamily="34" charset="0"/>
            </a:endParaRPr>
          </a:p>
          <a:p>
            <a:pPr>
              <a:lnSpc>
                <a:spcPct val="100000"/>
              </a:lnSpc>
            </a:pPr>
            <a:endParaRPr lang="fi-FI" altLang="fi-FI" sz="2800" i="1" dirty="0">
              <a:latin typeface="Calibri" panose="020F0502020204030204" pitchFamily="34" charset="0"/>
              <a:cs typeface="Arial" panose="020B0604020202020204" pitchFamily="34" charset="0"/>
            </a:endParaRPr>
          </a:p>
          <a:p>
            <a:pPr>
              <a:lnSpc>
                <a:spcPct val="100000"/>
              </a:lnSpc>
            </a:pPr>
            <a:endParaRPr lang="fi-FI" altLang="fi-FI" sz="2400" i="1" dirty="0">
              <a:latin typeface="Calibri" panose="020F0502020204030204" pitchFamily="34" charset="0"/>
              <a:cs typeface="Arial" panose="020B0604020202020204" pitchFamily="34" charset="0"/>
            </a:endParaRPr>
          </a:p>
          <a:p>
            <a:pPr>
              <a:lnSpc>
                <a:spcPct val="100000"/>
              </a:lnSpc>
            </a:pPr>
            <a:endParaRPr lang="fi-FI" altLang="fi-FI" sz="2400" i="1" dirty="0">
              <a:latin typeface="Calibri" panose="020F0502020204030204" pitchFamily="34" charset="0"/>
              <a:cs typeface="Arial" panose="020B0604020202020204" pitchFamily="34" charset="0"/>
            </a:endParaRPr>
          </a:p>
        </p:txBody>
      </p:sp>
      <p:sp>
        <p:nvSpPr>
          <p:cNvPr id="8196" name="Rectangle 4">
            <a:extLst>
              <a:ext uri="{FF2B5EF4-FFF2-40B4-BE49-F238E27FC236}">
                <a16:creationId xmlns:a16="http://schemas.microsoft.com/office/drawing/2014/main" id="{F0144A84-CF02-4C0A-B831-075BDDBE5762}"/>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pic>
        <p:nvPicPr>
          <p:cNvPr id="12" name="Picture 3">
            <a:extLst>
              <a:ext uri="{FF2B5EF4-FFF2-40B4-BE49-F238E27FC236}">
                <a16:creationId xmlns:a16="http://schemas.microsoft.com/office/drawing/2014/main" id="{B67461A7-5952-4608-94FF-F0CB58D55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4">
            <a:extLst>
              <a:ext uri="{FF2B5EF4-FFF2-40B4-BE49-F238E27FC236}">
                <a16:creationId xmlns:a16="http://schemas.microsoft.com/office/drawing/2014/main" id="{1C8C819C-68A4-45C7-89FC-C80F7D6E3B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CC0DCC31-5962-4329-90DF-9CBFE0E15273}"/>
              </a:ext>
            </a:extLst>
          </p:cNvPr>
          <p:cNvSpPr txBox="1">
            <a:spLocks noChangeArrowheads="1"/>
          </p:cNvSpPr>
          <p:nvPr/>
        </p:nvSpPr>
        <p:spPr bwMode="auto">
          <a:xfrm>
            <a:off x="4291012" y="642270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D90C5ACB-E7CB-41AD-A0FD-E9A8A81127BB}" type="slidenum">
              <a:rPr lang="fi-FI" altLang="fi-FI">
                <a:latin typeface="Palatino Linotype" panose="02040502050505030304" pitchFamily="18" charset="0"/>
              </a:rPr>
              <a:pPr hangingPunct="1">
                <a:lnSpc>
                  <a:spcPct val="100000"/>
                </a:lnSpc>
                <a:buClrTx/>
                <a:buFontTx/>
                <a:buNone/>
              </a:pPr>
              <a:t>4</a:t>
            </a:fld>
            <a:endParaRPr lang="fi-FI" altLang="fi-FI" dirty="0">
              <a:latin typeface="Palatino Linotype" panose="02040502050505030304" pitchFamily="18" charset="0"/>
            </a:endParaRPr>
          </a:p>
        </p:txBody>
      </p:sp>
      <p:sp>
        <p:nvSpPr>
          <p:cNvPr id="9218" name="Rectangle 2">
            <a:extLst>
              <a:ext uri="{FF2B5EF4-FFF2-40B4-BE49-F238E27FC236}">
                <a16:creationId xmlns:a16="http://schemas.microsoft.com/office/drawing/2014/main" id="{C9B51083-148B-4955-A99E-EDE619C03088}"/>
              </a:ext>
            </a:extLst>
          </p:cNvPr>
          <p:cNvSpPr>
            <a:spLocks noChangeArrowheads="1"/>
          </p:cNvSpPr>
          <p:nvPr/>
        </p:nvSpPr>
        <p:spPr bwMode="auto">
          <a:xfrm>
            <a:off x="468313" y="184467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1pPr>
            <a:lvl2pPr>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2pPr>
            <a:lvl3pPr>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3pPr>
            <a:lvl4pPr>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4pPr>
            <a:lvl5pPr marL="1079500" indent="-214313">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5pPr>
            <a:lvl6pPr marL="1536700" indent="-214313"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6pPr>
            <a:lvl7pPr marL="1993900" indent="-214313"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7pPr>
            <a:lvl8pPr marL="2451100" indent="-214313"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8pPr>
            <a:lvl9pPr marL="2908300" indent="-214313"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 pos="9613900" algn="l"/>
                <a:tab pos="10063163" algn="l"/>
              </a:tabLst>
              <a:defRPr>
                <a:solidFill>
                  <a:srgbClr val="000000"/>
                </a:solidFill>
                <a:latin typeface="Arial" panose="020B0604020202020204" pitchFamily="34" charset="0"/>
                <a:cs typeface="Arial Unicode MS" charset="0"/>
              </a:defRPr>
            </a:lvl9pPr>
          </a:lstStyle>
          <a:p>
            <a:pPr lvl="4">
              <a:lnSpc>
                <a:spcPct val="100000"/>
              </a:lnSpc>
              <a:buClrTx/>
              <a:buSzPct val="45000"/>
              <a:buFontTx/>
              <a:buNone/>
            </a:pPr>
            <a:endParaRPr lang="fi-FI" altLang="fi-FI" sz="2800" dirty="0"/>
          </a:p>
          <a:p>
            <a:pPr>
              <a:buClrTx/>
              <a:buSzTx/>
              <a:buFontTx/>
              <a:buNone/>
            </a:pPr>
            <a:r>
              <a:rPr lang="fi-FI" altLang="fi-FI" sz="2800" dirty="0">
                <a:solidFill>
                  <a:schemeClr val="accent2"/>
                </a:solidFill>
                <a:hlinkClick r:id="rId3">
                  <a:extLst>
                    <a:ext uri="{A12FA001-AC4F-418D-AE19-62706E023703}">
                      <ahyp:hlinkClr xmlns:ahyp="http://schemas.microsoft.com/office/drawing/2018/hyperlinkcolor" val="tx"/>
                    </a:ext>
                  </a:extLst>
                </a:hlinkClick>
              </a:rPr>
              <a:t>http://ec.europa.eu/eurostat/statistics-explained/index.php/Migrant_integration_statistics_-_active_citizenship</a:t>
            </a:r>
          </a:p>
          <a:p>
            <a:pPr>
              <a:lnSpc>
                <a:spcPct val="100000"/>
              </a:lnSpc>
              <a:buClrTx/>
              <a:buFontTx/>
              <a:buNone/>
            </a:pPr>
            <a:endParaRPr lang="fi-FI" altLang="fi-FI" sz="2800" dirty="0"/>
          </a:p>
          <a:p>
            <a:pPr>
              <a:buClrTx/>
              <a:buSzTx/>
              <a:buFontTx/>
              <a:buNone/>
            </a:pPr>
            <a:r>
              <a:rPr lang="fi-FI" altLang="fi-FI" sz="2800" dirty="0">
                <a:solidFill>
                  <a:schemeClr val="accent2"/>
                </a:solidFill>
                <a:hlinkClick r:id="rId4">
                  <a:extLst>
                    <a:ext uri="{A12FA001-AC4F-418D-AE19-62706E023703}">
                      <ahyp:hlinkClr xmlns:ahyp="http://schemas.microsoft.com/office/drawing/2018/hyperlinkcolor" val="tx"/>
                    </a:ext>
                  </a:extLst>
                </a:hlinkClick>
              </a:rPr>
              <a:t>https://rednet.punainenristi.fi/node/3976</a:t>
            </a:r>
          </a:p>
          <a:p>
            <a:pPr>
              <a:lnSpc>
                <a:spcPct val="100000"/>
              </a:lnSpc>
              <a:buClrTx/>
              <a:buFontTx/>
              <a:buNone/>
            </a:pPr>
            <a:endParaRPr lang="fi-FI" altLang="fi-FI" sz="2800" dirty="0"/>
          </a:p>
          <a:p>
            <a:pPr>
              <a:buClrTx/>
              <a:buSzTx/>
              <a:buFontTx/>
              <a:buNone/>
            </a:pPr>
            <a:r>
              <a:rPr lang="fi-FI" altLang="fi-FI" sz="2800" dirty="0">
                <a:solidFill>
                  <a:schemeClr val="accent2"/>
                </a:solidFill>
                <a:hlinkClick r:id="rId5">
                  <a:extLst>
                    <a:ext uri="{A12FA001-AC4F-418D-AE19-62706E023703}">
                      <ahyp:hlinkClr xmlns:ahyp="http://schemas.microsoft.com/office/drawing/2018/hyperlinkcolor" val="tx"/>
                    </a:ext>
                  </a:extLst>
                </a:hlinkClick>
              </a:rPr>
              <a:t>http://www.valli.fi/fileadmin/user_upload/Julkaisut__pdf/Oppaat__pdf/Osaaja__Tukiopas_netti.pdf</a:t>
            </a:r>
          </a:p>
        </p:txBody>
      </p:sp>
      <p:sp>
        <p:nvSpPr>
          <p:cNvPr id="9219" name="Rectangle 3">
            <a:extLst>
              <a:ext uri="{FF2B5EF4-FFF2-40B4-BE49-F238E27FC236}">
                <a16:creationId xmlns:a16="http://schemas.microsoft.com/office/drawing/2014/main" id="{520DC3FF-43F8-4826-882E-AACC17A5A995}"/>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9223" name="Rectangle 7">
            <a:extLst>
              <a:ext uri="{FF2B5EF4-FFF2-40B4-BE49-F238E27FC236}">
                <a16:creationId xmlns:a16="http://schemas.microsoft.com/office/drawing/2014/main" id="{DDDD7650-6F05-4592-9C2F-5E5447D863DF}"/>
              </a:ext>
            </a:extLst>
          </p:cNvPr>
          <p:cNvSpPr>
            <a:spLocks noChangeArrowheads="1"/>
          </p:cNvSpPr>
          <p:nvPr/>
        </p:nvSpPr>
        <p:spPr bwMode="auto">
          <a:xfrm>
            <a:off x="2382180" y="356122"/>
            <a:ext cx="4379638" cy="5217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r>
              <a:rPr lang="fi-FI" altLang="fi-FI" sz="2800" b="1" dirty="0">
                <a:latin typeface="Calibri" panose="020F0502020204030204" pitchFamily="34" charset="0"/>
              </a:rPr>
              <a:t>Hyödyllisiä linkkejä aiheesta</a:t>
            </a:r>
          </a:p>
        </p:txBody>
      </p:sp>
      <p:pic>
        <p:nvPicPr>
          <p:cNvPr id="12" name="Picture 3">
            <a:extLst>
              <a:ext uri="{FF2B5EF4-FFF2-40B4-BE49-F238E27FC236}">
                <a16:creationId xmlns:a16="http://schemas.microsoft.com/office/drawing/2014/main" id="{466A331B-264D-4EA7-8AFE-E8E99F46CD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4">
            <a:extLst>
              <a:ext uri="{FF2B5EF4-FFF2-40B4-BE49-F238E27FC236}">
                <a16:creationId xmlns:a16="http://schemas.microsoft.com/office/drawing/2014/main" id="{FF529FDD-294C-4029-AC40-440C5ED3D6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0B57D4C7-D5B6-443D-8B2D-309C47A65D4B}"/>
              </a:ext>
            </a:extLst>
          </p:cNvPr>
          <p:cNvSpPr txBox="1">
            <a:spLocks noChangeArrowheads="1"/>
          </p:cNvSpPr>
          <p:nvPr/>
        </p:nvSpPr>
        <p:spPr bwMode="auto">
          <a:xfrm>
            <a:off x="4291012" y="63706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3FA4C5DF-888B-45BD-AE54-DFBBD3C703A7}" type="slidenum">
              <a:rPr lang="fi-FI" altLang="fi-FI">
                <a:latin typeface="Palatino Linotype" panose="02040502050505030304" pitchFamily="18" charset="0"/>
              </a:rPr>
              <a:pPr hangingPunct="1">
                <a:lnSpc>
                  <a:spcPct val="100000"/>
                </a:lnSpc>
                <a:buClrTx/>
                <a:buFontTx/>
                <a:buNone/>
              </a:pPr>
              <a:t>5</a:t>
            </a:fld>
            <a:endParaRPr lang="fi-FI" altLang="fi-FI" dirty="0">
              <a:latin typeface="Palatino Linotype" panose="02040502050505030304" pitchFamily="18" charset="0"/>
            </a:endParaRPr>
          </a:p>
        </p:txBody>
      </p:sp>
      <p:sp>
        <p:nvSpPr>
          <p:cNvPr id="10242" name="Rectangle 2">
            <a:extLst>
              <a:ext uri="{FF2B5EF4-FFF2-40B4-BE49-F238E27FC236}">
                <a16:creationId xmlns:a16="http://schemas.microsoft.com/office/drawing/2014/main" id="{7353651E-F15B-4701-AA94-B77DBB351428}"/>
              </a:ext>
            </a:extLst>
          </p:cNvPr>
          <p:cNvSpPr>
            <a:spLocks noChangeArrowheads="1"/>
          </p:cNvSpPr>
          <p:nvPr/>
        </p:nvSpPr>
        <p:spPr bwMode="auto">
          <a:xfrm>
            <a:off x="2052103" y="213906"/>
            <a:ext cx="5039791"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just">
              <a:lnSpc>
                <a:spcPct val="100000"/>
              </a:lnSpc>
              <a:buClrTx/>
              <a:buFontTx/>
              <a:buNone/>
            </a:pPr>
            <a:r>
              <a:rPr lang="fi-FI" altLang="fi-FI" sz="2800" b="1" dirty="0">
                <a:latin typeface="Calibri" panose="020F0502020204030204" pitchFamily="34" charset="0"/>
                <a:cs typeface="Calibri" panose="020F0502020204030204" pitchFamily="34" charset="0"/>
              </a:rPr>
              <a:t>Kuka on maahanmuuttaja?</a:t>
            </a:r>
          </a:p>
        </p:txBody>
      </p:sp>
      <p:sp>
        <p:nvSpPr>
          <p:cNvPr id="10243" name="Rectangle 3">
            <a:extLst>
              <a:ext uri="{FF2B5EF4-FFF2-40B4-BE49-F238E27FC236}">
                <a16:creationId xmlns:a16="http://schemas.microsoft.com/office/drawing/2014/main" id="{9A5C70A6-D8B3-4883-AC10-52544FCBAD83}"/>
              </a:ext>
            </a:extLst>
          </p:cNvPr>
          <p:cNvSpPr>
            <a:spLocks noChangeArrowheads="1"/>
          </p:cNvSpPr>
          <p:nvPr/>
        </p:nvSpPr>
        <p:spPr bwMode="auto">
          <a:xfrm>
            <a:off x="539552" y="968047"/>
            <a:ext cx="8374063" cy="47228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r>
              <a:rPr lang="fi-FI" altLang="fi-FI" sz="2800" dirty="0">
                <a:latin typeface="Calibri" panose="020F0502020204030204" pitchFamily="34" charset="0"/>
                <a:cs typeface="Calibri" panose="020F0502020204030204" pitchFamily="34" charset="0"/>
              </a:rPr>
              <a:t>Kantasuomalaisia tai suomalaistaustaisia ovat kaikki ne henkilöt, joilla vähintään toinen vanhemmista on syntynyt Suomessa. Maahanmuuttajia tai ulkomaalaistaustaisia ovat ne henkilöt, joiden molemmat vanhemmat tai ainoa tiedossa oleva vanhempi on syntynyt ulkomailla.</a:t>
            </a:r>
            <a:r>
              <a:rPr lang="fi-FI" altLang="fi-FI" sz="2800" dirty="0">
                <a:solidFill>
                  <a:srgbClr val="222C34"/>
                </a:solidFill>
                <a:latin typeface="Calibri" panose="020F0502020204030204" pitchFamily="34" charset="0"/>
                <a:cs typeface="Calibri" panose="020F0502020204030204" pitchFamily="34" charset="0"/>
              </a:rPr>
              <a:t> </a:t>
            </a:r>
          </a:p>
          <a:p>
            <a:pPr>
              <a:buClrTx/>
              <a:buSzTx/>
              <a:buFontTx/>
              <a:buNone/>
            </a:pPr>
            <a:endParaRPr lang="fi-FI" altLang="fi-FI" sz="2200" b="1" i="1" dirty="0">
              <a:latin typeface="Times New Roman" panose="02020603050405020304" pitchFamily="18" charset="0"/>
            </a:endParaRPr>
          </a:p>
          <a:p>
            <a:pPr>
              <a:buClrTx/>
              <a:buSzTx/>
              <a:buFontTx/>
              <a:buNone/>
            </a:pPr>
            <a:r>
              <a:rPr lang="fi-FI" altLang="fi-FI" sz="2800" dirty="0">
                <a:latin typeface="Calibri" panose="020F0502020204030204" pitchFamily="34" charset="0"/>
                <a:cs typeface="Calibri" panose="020F0502020204030204" pitchFamily="34" charset="0"/>
              </a:rPr>
              <a:t>Maahanmuuttajan määrittelyssä voidaan käyttää  myös äidinkieltä tai puhuttua kieltä, kansalaisuutta tai syntymävaltiota. </a:t>
            </a:r>
          </a:p>
          <a:p>
            <a:pPr>
              <a:buClrTx/>
              <a:buSzTx/>
              <a:buFontTx/>
              <a:buNone/>
            </a:pPr>
            <a:r>
              <a:rPr lang="fi-FI" altLang="fi-FI" sz="2800" dirty="0">
                <a:latin typeface="Calibri" panose="020F0502020204030204" pitchFamily="34" charset="0"/>
                <a:cs typeface="Calibri" panose="020F0502020204030204" pitchFamily="34" charset="0"/>
              </a:rPr>
              <a:t>Maahanmuuttoon voi olla useita eri syitä. Maahan ja maasta voidaan muuttaa esimerkiksi työn, opiskelun, perhesuhteiden, pakolaisuuden tai paluumuuton vuoksi.</a:t>
            </a:r>
          </a:p>
          <a:p>
            <a:pPr algn="just">
              <a:lnSpc>
                <a:spcPct val="100000"/>
              </a:lnSpc>
              <a:buClrTx/>
              <a:buFontTx/>
              <a:buNone/>
            </a:pPr>
            <a:endParaRPr lang="fi-FI" altLang="fi-FI" sz="2200" b="1" i="1" dirty="0">
              <a:latin typeface="Times New Roman" panose="02020603050405020304" pitchFamily="18" charset="0"/>
            </a:endParaRPr>
          </a:p>
          <a:p>
            <a:pPr algn="just">
              <a:lnSpc>
                <a:spcPct val="100000"/>
              </a:lnSpc>
              <a:buClrTx/>
              <a:buFontTx/>
              <a:buNone/>
            </a:pPr>
            <a:endParaRPr lang="fi-FI" altLang="fi-FI" sz="2200" b="1" i="1" dirty="0">
              <a:latin typeface="Times New Roman" panose="02020603050405020304" pitchFamily="18" charset="0"/>
            </a:endParaRPr>
          </a:p>
          <a:p>
            <a:pPr>
              <a:lnSpc>
                <a:spcPct val="100000"/>
              </a:lnSpc>
              <a:buClrTx/>
              <a:buFontTx/>
              <a:buNone/>
            </a:pPr>
            <a:endParaRPr lang="fi-FI" altLang="fi-FI" sz="2200" b="1" i="1" dirty="0">
              <a:latin typeface="Times New Roman" panose="02020603050405020304" pitchFamily="18" charset="0"/>
            </a:endParaRPr>
          </a:p>
          <a:p>
            <a:pPr hangingPunct="1">
              <a:lnSpc>
                <a:spcPct val="90000"/>
              </a:lnSpc>
              <a:spcBef>
                <a:spcPts val="1800"/>
              </a:spcBef>
              <a:buClrTx/>
              <a:buFontTx/>
              <a:buNone/>
            </a:pPr>
            <a:endParaRPr lang="fi-FI" altLang="fi-FI" sz="2200" dirty="0">
              <a:latin typeface="Times New Roman" panose="02020603050405020304" pitchFamily="18" charset="0"/>
            </a:endParaRPr>
          </a:p>
          <a:p>
            <a:pPr hangingPunct="1">
              <a:lnSpc>
                <a:spcPct val="90000"/>
              </a:lnSpc>
              <a:spcBef>
                <a:spcPts val="1800"/>
              </a:spcBef>
              <a:buClrTx/>
              <a:buFontTx/>
              <a:buNone/>
            </a:pPr>
            <a:endParaRPr lang="fi-FI" altLang="fi-FI" sz="2200" dirty="0">
              <a:latin typeface="Times New Roman" panose="02020603050405020304" pitchFamily="18" charset="0"/>
            </a:endParaRPr>
          </a:p>
          <a:p>
            <a:pPr hangingPunct="1">
              <a:lnSpc>
                <a:spcPct val="90000"/>
              </a:lnSpc>
              <a:spcBef>
                <a:spcPts val="1800"/>
              </a:spcBef>
              <a:buClrTx/>
              <a:buFontTx/>
              <a:buNone/>
            </a:pPr>
            <a:endParaRPr lang="fi-FI" altLang="fi-FI" sz="2200" dirty="0">
              <a:latin typeface="Times New Roman" panose="02020603050405020304" pitchFamily="18" charset="0"/>
            </a:endParaRPr>
          </a:p>
        </p:txBody>
      </p:sp>
      <p:pic>
        <p:nvPicPr>
          <p:cNvPr id="11" name="Picture 3">
            <a:extLst>
              <a:ext uri="{FF2B5EF4-FFF2-40B4-BE49-F238E27FC236}">
                <a16:creationId xmlns:a16="http://schemas.microsoft.com/office/drawing/2014/main" id="{2885BF91-C220-41A0-A1FC-2CC7CF5B3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0557EE1F-6F13-42FF-9B4B-707C23FB70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50D840DB-1F72-4311-87B5-B7FE669F1FD0}"/>
              </a:ext>
            </a:extLst>
          </p:cNvPr>
          <p:cNvSpPr txBox="1">
            <a:spLocks noChangeArrowheads="1"/>
          </p:cNvSpPr>
          <p:nvPr/>
        </p:nvSpPr>
        <p:spPr bwMode="auto">
          <a:xfrm>
            <a:off x="4010025" y="63706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35B256F3-9944-4E4A-977F-46C176B106AA}" type="slidenum">
              <a:rPr lang="fi-FI" altLang="fi-FI">
                <a:latin typeface="Palatino Linotype" panose="02040502050505030304" pitchFamily="18" charset="0"/>
              </a:rPr>
              <a:pPr hangingPunct="1">
                <a:lnSpc>
                  <a:spcPct val="100000"/>
                </a:lnSpc>
                <a:buClrTx/>
                <a:buFontTx/>
                <a:buNone/>
              </a:pPr>
              <a:t>6</a:t>
            </a:fld>
            <a:endParaRPr lang="fi-FI" altLang="fi-FI" dirty="0">
              <a:latin typeface="Palatino Linotype" panose="02040502050505030304" pitchFamily="18" charset="0"/>
            </a:endParaRPr>
          </a:p>
        </p:txBody>
      </p:sp>
      <p:sp>
        <p:nvSpPr>
          <p:cNvPr id="11266" name="Rectangle 2">
            <a:extLst>
              <a:ext uri="{FF2B5EF4-FFF2-40B4-BE49-F238E27FC236}">
                <a16:creationId xmlns:a16="http://schemas.microsoft.com/office/drawing/2014/main" id="{F2633990-EC2A-4BF1-BE78-C8C113F9BAAE}"/>
              </a:ext>
            </a:extLst>
          </p:cNvPr>
          <p:cNvSpPr>
            <a:spLocks noChangeArrowheads="1"/>
          </p:cNvSpPr>
          <p:nvPr/>
        </p:nvSpPr>
        <p:spPr bwMode="auto">
          <a:xfrm>
            <a:off x="468313" y="765175"/>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1267" name="Rectangle 3">
            <a:extLst>
              <a:ext uri="{FF2B5EF4-FFF2-40B4-BE49-F238E27FC236}">
                <a16:creationId xmlns:a16="http://schemas.microsoft.com/office/drawing/2014/main" id="{65050A3A-2CB4-4A6A-A6B3-91AB08A45325}"/>
              </a:ext>
            </a:extLst>
          </p:cNvPr>
          <p:cNvSpPr>
            <a:spLocks noChangeArrowheads="1"/>
          </p:cNvSpPr>
          <p:nvPr/>
        </p:nvSpPr>
        <p:spPr bwMode="auto">
          <a:xfrm>
            <a:off x="468313" y="980729"/>
            <a:ext cx="8229600" cy="5389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dirty="0">
                <a:latin typeface="Calibri" panose="020F0502020204030204" pitchFamily="34" charset="0"/>
                <a:cs typeface="Calibri" panose="020F0502020204030204" pitchFamily="34" charset="0"/>
              </a:rPr>
              <a:t>Vuonna 2016 Suomen väestöstä ulkomaalaistaustaisia oli 364 787 eli 6,6 prosenttia.  Suurimpia syntymämaan mukaan luokiteltuja maahanmuuttoryhmiä Suomessa ovat entisessä Neuvostoliitossa ja Venäjällä syntyneet, Virossa tai Ruotsissa syntyneet tai Somaliassa, Irakissa, Kiinassa ja Thaimaassa syntyneet.</a:t>
            </a:r>
          </a:p>
          <a:p>
            <a:endParaRPr lang="fi-FI" altLang="fi-FI" sz="2800" dirty="0">
              <a:latin typeface="Calibri" panose="020F0502020204030204" pitchFamily="34" charset="0"/>
              <a:cs typeface="Calibri" panose="020F0502020204030204" pitchFamily="34" charset="0"/>
            </a:endParaRPr>
          </a:p>
          <a:p>
            <a:r>
              <a:rPr lang="fi-FI" altLang="fi-FI" sz="2800" dirty="0">
                <a:latin typeface="Calibri" panose="020F0502020204030204" pitchFamily="34" charset="0"/>
                <a:cs typeface="Calibri" panose="020F0502020204030204" pitchFamily="34" charset="0"/>
              </a:rPr>
              <a:t>Maahanmuuton kasvu edellyttää, että maahanmuuttaja-väestön tarpeet otetaan huomioon kaikkia julkisia palveluja järjestettäessä. Lisäksi tarvitaan erillisiä kotoutumista edistäviä toimenpiteitä ja palveluja.</a:t>
            </a:r>
          </a:p>
          <a:p>
            <a:endParaRPr lang="fi-FI" altLang="fi-FI" sz="2200" b="1" i="1" dirty="0">
              <a:latin typeface="arial;verdana" pitchFamily="32" charset="0"/>
              <a:cs typeface="arial;verdana" pitchFamily="32" charset="0"/>
            </a:endParaRPr>
          </a:p>
        </p:txBody>
      </p:sp>
      <p:pic>
        <p:nvPicPr>
          <p:cNvPr id="11" name="Picture 3">
            <a:extLst>
              <a:ext uri="{FF2B5EF4-FFF2-40B4-BE49-F238E27FC236}">
                <a16:creationId xmlns:a16="http://schemas.microsoft.com/office/drawing/2014/main" id="{E3A74557-CAB6-4D19-B4E2-22A9A6B1E2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923B3717-3B7C-4469-9897-E42CAB08F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a:extLst>
              <a:ext uri="{FF2B5EF4-FFF2-40B4-BE49-F238E27FC236}">
                <a16:creationId xmlns:a16="http://schemas.microsoft.com/office/drawing/2014/main" id="{B84D75F8-DE5B-4771-A7EA-2EFD56F5ED8E}"/>
              </a:ext>
            </a:extLst>
          </p:cNvPr>
          <p:cNvSpPr txBox="1">
            <a:spLocks noChangeArrowheads="1"/>
          </p:cNvSpPr>
          <p:nvPr/>
        </p:nvSpPr>
        <p:spPr bwMode="auto">
          <a:xfrm>
            <a:off x="4302125" y="6391276"/>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C8AFD029-73B4-4DDE-9C9D-609FD91033D5}" type="slidenum">
              <a:rPr lang="fi-FI" altLang="fi-FI">
                <a:latin typeface="Palatino Linotype" panose="02040502050505030304" pitchFamily="18" charset="0"/>
              </a:rPr>
              <a:pPr hangingPunct="1">
                <a:lnSpc>
                  <a:spcPct val="100000"/>
                </a:lnSpc>
                <a:buClrTx/>
                <a:buFontTx/>
                <a:buNone/>
              </a:pPr>
              <a:t>7</a:t>
            </a:fld>
            <a:endParaRPr lang="fi-FI" altLang="fi-FI">
              <a:latin typeface="Palatino Linotype" panose="02040502050505030304" pitchFamily="18" charset="0"/>
            </a:endParaRPr>
          </a:p>
        </p:txBody>
      </p:sp>
      <p:sp>
        <p:nvSpPr>
          <p:cNvPr id="12290" name="Rectangle 2">
            <a:extLst>
              <a:ext uri="{FF2B5EF4-FFF2-40B4-BE49-F238E27FC236}">
                <a16:creationId xmlns:a16="http://schemas.microsoft.com/office/drawing/2014/main" id="{D5AE24AB-1522-41C4-BC33-2E82B877FE62}"/>
              </a:ext>
            </a:extLst>
          </p:cNvPr>
          <p:cNvSpPr>
            <a:spLocks noChangeArrowheads="1"/>
          </p:cNvSpPr>
          <p:nvPr/>
        </p:nvSpPr>
        <p:spPr bwMode="auto">
          <a:xfrm>
            <a:off x="468313" y="765175"/>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2291" name="Rectangle 3">
            <a:extLst>
              <a:ext uri="{FF2B5EF4-FFF2-40B4-BE49-F238E27FC236}">
                <a16:creationId xmlns:a16="http://schemas.microsoft.com/office/drawing/2014/main" id="{24E26167-A57F-4A34-9547-C30C28344919}"/>
              </a:ext>
            </a:extLst>
          </p:cNvPr>
          <p:cNvSpPr>
            <a:spLocks noChangeArrowheads="1"/>
          </p:cNvSpPr>
          <p:nvPr/>
        </p:nvSpPr>
        <p:spPr bwMode="auto">
          <a:xfrm>
            <a:off x="468313" y="184467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dirty="0">
                <a:latin typeface="Calibri" panose="020F0502020204030204" pitchFamily="34" charset="0"/>
                <a:cs typeface="Calibri" panose="020F0502020204030204" pitchFamily="34" charset="0"/>
              </a:rPr>
              <a:t>Lisääntyvän maahanmuuton myötä monikulttuurisuus, monikielisyys sekä arvojen ja tapojen monimuotoisuus tulevat yhä suuremmassa määrin osaksi suomalaista yhteiskuntaa. </a:t>
            </a:r>
          </a:p>
          <a:p>
            <a:endParaRPr lang="fi-FI" altLang="fi-FI" sz="2800" dirty="0">
              <a:latin typeface="Calibri" panose="020F0502020204030204" pitchFamily="34" charset="0"/>
              <a:cs typeface="Calibri" panose="020F0502020204030204" pitchFamily="34" charset="0"/>
            </a:endParaRPr>
          </a:p>
          <a:p>
            <a:r>
              <a:rPr lang="fi-FI" altLang="fi-FI" sz="2800" dirty="0">
                <a:latin typeface="Calibri" panose="020F0502020204030204" pitchFamily="34" charset="0"/>
                <a:cs typeface="Calibri" panose="020F0502020204030204" pitchFamily="34" charset="0"/>
              </a:rPr>
              <a:t>Kotoutuminen on jatkuva, kahdensuuntainen prosessi, joka edellyttää sitoutumista niin maahanmuuttajilta itseltään kuin vastaanottavalta yhteiskunnalta.</a:t>
            </a:r>
          </a:p>
          <a:p>
            <a:pPr algn="just">
              <a:lnSpc>
                <a:spcPct val="100000"/>
              </a:lnSpc>
            </a:pPr>
            <a:endParaRPr lang="fi-FI" altLang="fi-FI" sz="2200" b="1" i="1" dirty="0">
              <a:latin typeface="arial;verdana" pitchFamily="32" charset="0"/>
              <a:cs typeface="arial;verdana" pitchFamily="32" charset="0"/>
            </a:endParaRPr>
          </a:p>
        </p:txBody>
      </p:sp>
      <p:pic>
        <p:nvPicPr>
          <p:cNvPr id="11" name="Picture 3">
            <a:extLst>
              <a:ext uri="{FF2B5EF4-FFF2-40B4-BE49-F238E27FC236}">
                <a16:creationId xmlns:a16="http://schemas.microsoft.com/office/drawing/2014/main" id="{7F14FAAE-94EB-4586-9ED7-0D629B3765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CDBF7C1A-BFFC-417C-97B3-708922BA04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a:extLst>
              <a:ext uri="{FF2B5EF4-FFF2-40B4-BE49-F238E27FC236}">
                <a16:creationId xmlns:a16="http://schemas.microsoft.com/office/drawing/2014/main" id="{0A1FD35A-E95D-4934-A0B9-F2E87BDF0861}"/>
              </a:ext>
            </a:extLst>
          </p:cNvPr>
          <p:cNvSpPr txBox="1">
            <a:spLocks noChangeArrowheads="1"/>
          </p:cNvSpPr>
          <p:nvPr/>
        </p:nvSpPr>
        <p:spPr bwMode="auto">
          <a:xfrm>
            <a:off x="4010025" y="63706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26694ED2-7165-4D6A-8CBE-C8202D4A02FD}" type="slidenum">
              <a:rPr lang="fi-FI" altLang="fi-FI">
                <a:latin typeface="Palatino Linotype" panose="02040502050505030304" pitchFamily="18" charset="0"/>
              </a:rPr>
              <a:pPr hangingPunct="1">
                <a:lnSpc>
                  <a:spcPct val="100000"/>
                </a:lnSpc>
                <a:buClrTx/>
                <a:buFontTx/>
                <a:buNone/>
              </a:pPr>
              <a:t>8</a:t>
            </a:fld>
            <a:endParaRPr lang="fi-FI" altLang="fi-FI" dirty="0">
              <a:latin typeface="Palatino Linotype" panose="02040502050505030304" pitchFamily="18" charset="0"/>
            </a:endParaRPr>
          </a:p>
        </p:txBody>
      </p:sp>
      <p:sp>
        <p:nvSpPr>
          <p:cNvPr id="13314" name="Rectangle 2">
            <a:extLst>
              <a:ext uri="{FF2B5EF4-FFF2-40B4-BE49-F238E27FC236}">
                <a16:creationId xmlns:a16="http://schemas.microsoft.com/office/drawing/2014/main" id="{39D1260A-FB30-4237-B8CE-565513683474}"/>
              </a:ext>
            </a:extLst>
          </p:cNvPr>
          <p:cNvSpPr>
            <a:spLocks noChangeArrowheads="1"/>
          </p:cNvSpPr>
          <p:nvPr/>
        </p:nvSpPr>
        <p:spPr bwMode="auto">
          <a:xfrm>
            <a:off x="3090039" y="88900"/>
            <a:ext cx="492155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3200" b="1" dirty="0">
                <a:latin typeface="Calibri" panose="020F0502020204030204" pitchFamily="34" charset="0"/>
                <a:cs typeface="Times New Roman" panose="02020603050405020304" pitchFamily="18" charset="0"/>
              </a:rPr>
              <a:t> </a:t>
            </a:r>
            <a:r>
              <a:rPr lang="fi-FI" altLang="fi-FI" sz="2800" b="1" dirty="0">
                <a:latin typeface="Calibri" panose="020F0502020204030204" pitchFamily="34" charset="0"/>
                <a:cs typeface="Times New Roman" panose="02020603050405020304" pitchFamily="18" charset="0"/>
              </a:rPr>
              <a:t>Mitä kotoutuminen sisältää? </a:t>
            </a:r>
          </a:p>
        </p:txBody>
      </p:sp>
      <p:sp>
        <p:nvSpPr>
          <p:cNvPr id="13315" name="Rectangle 3">
            <a:extLst>
              <a:ext uri="{FF2B5EF4-FFF2-40B4-BE49-F238E27FC236}">
                <a16:creationId xmlns:a16="http://schemas.microsoft.com/office/drawing/2014/main" id="{4E021E8B-6B09-4B8A-A9A2-3974A0FEC3AD}"/>
              </a:ext>
            </a:extLst>
          </p:cNvPr>
          <p:cNvSpPr>
            <a:spLocks noChangeArrowheads="1"/>
          </p:cNvSpPr>
          <p:nvPr/>
        </p:nvSpPr>
        <p:spPr bwMode="auto">
          <a:xfrm>
            <a:off x="477585" y="1433282"/>
            <a:ext cx="8229600" cy="476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800" dirty="0">
                <a:latin typeface="Calibri" panose="020F0502020204030204" pitchFamily="34" charset="0"/>
                <a:cs typeface="Calibri" panose="020F0502020204030204" pitchFamily="34" charset="0"/>
              </a:rPr>
              <a:t>Laki kotoutumisen edistämisestä (</a:t>
            </a:r>
            <a:r>
              <a:rPr lang="fi-FI" altLang="fi-FI" sz="2800" dirty="0" err="1">
                <a:latin typeface="Calibri" panose="020F0502020204030204" pitchFamily="34" charset="0"/>
                <a:cs typeface="Calibri" panose="020F0502020204030204" pitchFamily="34" charset="0"/>
              </a:rPr>
              <a:t>KotoL</a:t>
            </a:r>
            <a:r>
              <a:rPr lang="fi-FI" altLang="fi-FI" sz="2800" dirty="0">
                <a:latin typeface="Calibri" panose="020F0502020204030204" pitchFamily="34" charset="0"/>
                <a:cs typeface="Calibri" panose="020F0502020204030204" pitchFamily="34" charset="0"/>
              </a:rPr>
              <a:t>) tuli voimaan 1. syyskuuta vuonna 2011. Lain tavoitteena on vastata maahanmuutossa viime vuosina tapahtuneeseen kasvuun ja monimuotoistumiseen tukemalla maahanmuuttajien osallisuutta yhteiskunnassa.</a:t>
            </a:r>
          </a:p>
          <a:p>
            <a:endParaRPr lang="fi-FI" altLang="fi-FI" sz="2800" dirty="0">
              <a:latin typeface="Calibri" panose="020F0502020204030204" pitchFamily="34" charset="0"/>
              <a:cs typeface="Calibri" panose="020F0502020204030204" pitchFamily="34" charset="0"/>
            </a:endParaRPr>
          </a:p>
          <a:p>
            <a:r>
              <a:rPr lang="fi-FI" altLang="fi-FI" sz="2800" dirty="0">
                <a:latin typeface="Calibri" panose="020F0502020204030204" pitchFamily="34" charset="0"/>
                <a:cs typeface="Calibri" panose="020F0502020204030204" pitchFamily="34" charset="0"/>
              </a:rPr>
              <a:t>Tavoitteena on, että kaikki maahanmuuttajat saavat perustietoa suomalaisesta yhteiskunnasta, työelämästä ja kotoutumista edistävistä palveluista. Laissa panostetaan maahanmuuton alkuvaiheeseen lisäämällä alkuvaiheen tiedottamista sekä maahanmuuttajan neuvontaa ja ohjausta.</a:t>
            </a: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13317" name="Picture 5">
            <a:extLst>
              <a:ext uri="{FF2B5EF4-FFF2-40B4-BE49-F238E27FC236}">
                <a16:creationId xmlns:a16="http://schemas.microsoft.com/office/drawing/2014/main" id="{B41286F6-13B0-4584-AF55-D397C690CD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513" y="889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3">
            <a:extLst>
              <a:ext uri="{FF2B5EF4-FFF2-40B4-BE49-F238E27FC236}">
                <a16:creationId xmlns:a16="http://schemas.microsoft.com/office/drawing/2014/main" id="{3882DD90-D880-401C-B799-5412CBBADF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2B2C67C2-5697-41CC-A7A5-C1E8CD741E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a:extLst>
              <a:ext uri="{FF2B5EF4-FFF2-40B4-BE49-F238E27FC236}">
                <a16:creationId xmlns:a16="http://schemas.microsoft.com/office/drawing/2014/main" id="{DC8728EF-38BC-40C6-9795-D7F402CCB690}"/>
              </a:ext>
            </a:extLst>
          </p:cNvPr>
          <p:cNvSpPr txBox="1">
            <a:spLocks noChangeArrowheads="1"/>
          </p:cNvSpPr>
          <p:nvPr/>
        </p:nvSpPr>
        <p:spPr bwMode="auto">
          <a:xfrm>
            <a:off x="4211960" y="63706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332BE623-69C9-4749-B594-07AC0CFD638E}" type="slidenum">
              <a:rPr lang="fi-FI" altLang="fi-FI">
                <a:latin typeface="Palatino Linotype" panose="02040502050505030304" pitchFamily="18" charset="0"/>
              </a:rPr>
              <a:pPr hangingPunct="1">
                <a:lnSpc>
                  <a:spcPct val="100000"/>
                </a:lnSpc>
                <a:buClrTx/>
                <a:buFontTx/>
                <a:buNone/>
              </a:pPr>
              <a:t>9</a:t>
            </a:fld>
            <a:endParaRPr lang="fi-FI" altLang="fi-FI" dirty="0">
              <a:latin typeface="Palatino Linotype" panose="02040502050505030304" pitchFamily="18" charset="0"/>
            </a:endParaRPr>
          </a:p>
        </p:txBody>
      </p:sp>
      <p:sp>
        <p:nvSpPr>
          <p:cNvPr id="14338" name="Rectangle 2">
            <a:extLst>
              <a:ext uri="{FF2B5EF4-FFF2-40B4-BE49-F238E27FC236}">
                <a16:creationId xmlns:a16="http://schemas.microsoft.com/office/drawing/2014/main" id="{74179015-32C1-411D-AFB1-C1241C297436}"/>
              </a:ext>
            </a:extLst>
          </p:cNvPr>
          <p:cNvSpPr>
            <a:spLocks noChangeArrowheads="1"/>
          </p:cNvSpPr>
          <p:nvPr/>
        </p:nvSpPr>
        <p:spPr bwMode="auto">
          <a:xfrm>
            <a:off x="1981348" y="259631"/>
            <a:ext cx="5273973" cy="6182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r>
              <a:rPr lang="fi-FI" altLang="fi-FI" sz="3200" b="1" dirty="0">
                <a:latin typeface="Calibri" panose="020F0502020204030204" pitchFamily="34" charset="0"/>
                <a:cs typeface="Times New Roman" panose="02020603050405020304" pitchFamily="18" charset="0"/>
              </a:rPr>
              <a:t> </a:t>
            </a:r>
            <a:r>
              <a:rPr lang="fi-FI" altLang="fi-FI" sz="2800" b="1" dirty="0">
                <a:latin typeface="Calibri" panose="020F0502020204030204" pitchFamily="34" charset="0"/>
                <a:cs typeface="Times New Roman" panose="02020603050405020304" pitchFamily="18" charset="0"/>
              </a:rPr>
              <a:t>Mitä kotoutuminen sisältää 2? </a:t>
            </a:r>
          </a:p>
        </p:txBody>
      </p:sp>
      <p:sp>
        <p:nvSpPr>
          <p:cNvPr id="14339" name="Rectangle 3">
            <a:extLst>
              <a:ext uri="{FF2B5EF4-FFF2-40B4-BE49-F238E27FC236}">
                <a16:creationId xmlns:a16="http://schemas.microsoft.com/office/drawing/2014/main" id="{9CE19865-A88E-4598-84A9-1593F6E00475}"/>
              </a:ext>
            </a:extLst>
          </p:cNvPr>
          <p:cNvSpPr>
            <a:spLocks noChangeArrowheads="1"/>
          </p:cNvSpPr>
          <p:nvPr/>
        </p:nvSpPr>
        <p:spPr bwMode="auto">
          <a:xfrm>
            <a:off x="323850" y="1052736"/>
            <a:ext cx="858634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200" dirty="0">
                <a:latin typeface="Calibri" panose="020F0502020204030204" pitchFamily="34" charset="0"/>
                <a:cs typeface="Calibri" panose="020F0502020204030204" pitchFamily="34" charset="0"/>
              </a:rPr>
              <a:t>Kotoutumislaissa halutaan korostaa maahanmuuttajien omaa roolia ja osuutta kotoutumisessa. Tämä tavoite näkyy myös siinä, että kotouttamisen sijaan laissa puhutaan kotoutumisesta. Kotoutuminen on luonteeltaan pitkäkestoista ja jatkuvaa. Varsinainen kotoutuminen tapahtuu vuorovaikutuksessa suomalaisen yhteiskunnan kanssa, keskeisimmin arkipäivän tilanteissa ja lähiyhteisöissä, kuten päiväkodeissa, kouluissa, harrastuksissa ja työpaikoilla.</a:t>
            </a:r>
          </a:p>
          <a:p>
            <a:r>
              <a:rPr lang="fi-FI" altLang="fi-FI" sz="2200" dirty="0">
                <a:latin typeface="Calibri" panose="020F0502020204030204" pitchFamily="34" charset="0"/>
                <a:cs typeface="Calibri" panose="020F0502020204030204" pitchFamily="34" charset="0"/>
              </a:rPr>
              <a:t>Työllistymisen edellytysten parantamisen ohella kotoutumislaissa painotetaan erityisesti toimenpiteitä, joilla tuetaan perheiden, lasten ja nuorten kotoutumista. Koti ja perhe muodostavat tärkeän lähiverkoston ja perheen merkitys kotoutumisen edistymisessä on keskeinen.</a:t>
            </a:r>
          </a:p>
          <a:p>
            <a:endParaRPr lang="fi-FI" altLang="fi-FI" sz="2200" dirty="0">
              <a:latin typeface="Calibri" panose="020F0502020204030204" pitchFamily="34" charset="0"/>
              <a:cs typeface="Calibri" panose="020F0502020204030204" pitchFamily="34" charset="0"/>
            </a:endParaRPr>
          </a:p>
          <a:p>
            <a:r>
              <a:rPr lang="fi-FI" altLang="fi-FI" sz="2200" dirty="0">
                <a:solidFill>
                  <a:srgbClr val="242424"/>
                </a:solidFill>
                <a:latin typeface="Calibri" panose="020F0502020204030204" pitchFamily="34" charset="0"/>
                <a:cs typeface="Calibri" panose="020F0502020204030204" pitchFamily="34" charset="0"/>
              </a:rPr>
              <a:t>Kotoutumislaki löytyy osoitteesta: </a:t>
            </a:r>
            <a:r>
              <a:rPr lang="fi-FI" altLang="fi-FI" sz="20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http://www.finlex.fi/fi/laki/ajantasa/2010/20101386</a:t>
            </a:r>
          </a:p>
          <a:p>
            <a:pPr hangingPunct="1">
              <a:lnSpc>
                <a:spcPct val="100000"/>
              </a:lnSpc>
              <a:spcBef>
                <a:spcPts val="1800"/>
              </a:spcBef>
              <a:buClrTx/>
              <a:buFontTx/>
              <a:buNone/>
            </a:pPr>
            <a:endParaRPr lang="fi-FI" altLang="fi-FI" sz="2000" dirty="0">
              <a:latin typeface="Times New Roman" panose="02020603050405020304" pitchFamily="18" charset="0"/>
            </a:endParaRPr>
          </a:p>
          <a:p>
            <a:pPr hangingPunct="1">
              <a:lnSpc>
                <a:spcPct val="100000"/>
              </a:lnSpc>
              <a:spcBef>
                <a:spcPts val="1800"/>
              </a:spcBef>
              <a:buClrTx/>
              <a:buFontTx/>
              <a:buNone/>
            </a:pPr>
            <a:endParaRPr lang="fi-FI" altLang="fi-FI" sz="2000" dirty="0">
              <a:latin typeface="Times New Roman" panose="02020603050405020304" pitchFamily="18" charset="0"/>
            </a:endParaRPr>
          </a:p>
        </p:txBody>
      </p:sp>
      <p:pic>
        <p:nvPicPr>
          <p:cNvPr id="11" name="Picture 3">
            <a:extLst>
              <a:ext uri="{FF2B5EF4-FFF2-40B4-BE49-F238E27FC236}">
                <a16:creationId xmlns:a16="http://schemas.microsoft.com/office/drawing/2014/main" id="{2863EC1B-E5BB-480B-9DDD-E794875FD5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a:extLst>
              <a:ext uri="{FF2B5EF4-FFF2-40B4-BE49-F238E27FC236}">
                <a16:creationId xmlns:a16="http://schemas.microsoft.com/office/drawing/2014/main" id="{47FF8F36-F893-4A65-887D-18D885F0DF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6230938"/>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743</TotalTime>
  <Words>874</Words>
  <Application>Microsoft Office PowerPoint</Application>
  <PresentationFormat>Näytössä katseltava diaesitys (4:3)</PresentationFormat>
  <Paragraphs>145</Paragraphs>
  <Slides>19</Slides>
  <Notes>18</Notes>
  <HiddenSlides>1</HiddenSlides>
  <MMClips>0</MMClips>
  <ScaleCrop>false</ScaleCrop>
  <HeadingPairs>
    <vt:vector size="6" baseType="variant">
      <vt:variant>
        <vt:lpstr>Käytetyt fontit</vt:lpstr>
      </vt:variant>
      <vt:variant>
        <vt:i4>7</vt:i4>
      </vt:variant>
      <vt:variant>
        <vt:lpstr>Teema</vt:lpstr>
      </vt:variant>
      <vt:variant>
        <vt:i4>2</vt:i4>
      </vt:variant>
      <vt:variant>
        <vt:lpstr>Dian otsikot</vt:lpstr>
      </vt:variant>
      <vt:variant>
        <vt:i4>19</vt:i4>
      </vt:variant>
    </vt:vector>
  </HeadingPairs>
  <TitlesOfParts>
    <vt:vector size="28" baseType="lpstr">
      <vt:lpstr>Arial</vt:lpstr>
      <vt:lpstr>arial;verdana</vt:lpstr>
      <vt:lpstr>Calibri</vt:lpstr>
      <vt:lpstr>Century Gothic</vt:lpstr>
      <vt:lpstr>Courier New</vt:lpstr>
      <vt:lpstr>Palatino Linotype</vt:lpstr>
      <vt:lpstr>Times New Roman</vt:lpstr>
      <vt:lpstr>Executive</vt:lpstr>
      <vt:lpstr>1_Executive</vt:lpstr>
      <vt:lpstr> Vapaaehtoiset seniorit maahanmuuttajien kotoutumisen tukena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Jukka Kallio</dc:creator>
  <cp:lastModifiedBy>Oili Niittynen</cp:lastModifiedBy>
  <cp:revision>35</cp:revision>
  <cp:lastPrinted>1601-01-01T00:00:00Z</cp:lastPrinted>
  <dcterms:created xsi:type="dcterms:W3CDTF">2018-10-29T12:48:39Z</dcterms:created>
  <dcterms:modified xsi:type="dcterms:W3CDTF">2019-04-29T08:22:45Z</dcterms:modified>
</cp:coreProperties>
</file>