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697" r:id="rId2"/>
    <p:sldMasterId id="2147483709" r:id="rId3"/>
    <p:sldMasterId id="2147483673" r:id="rId4"/>
  </p:sldMasterIdLst>
  <p:notesMasterIdLst>
    <p:notesMasterId r:id="rId22"/>
  </p:notesMasterIdLst>
  <p:sldIdLst>
    <p:sldId id="256" r:id="rId5"/>
    <p:sldId id="257" r:id="rId6"/>
    <p:sldId id="258" r:id="rId7"/>
    <p:sldId id="259" r:id="rId8"/>
    <p:sldId id="260" r:id="rId9"/>
    <p:sldId id="261" r:id="rId10"/>
    <p:sldId id="262" r:id="rId11"/>
    <p:sldId id="264" r:id="rId12"/>
    <p:sldId id="265" r:id="rId13"/>
    <p:sldId id="273" r:id="rId14"/>
    <p:sldId id="274" r:id="rId15"/>
    <p:sldId id="266" r:id="rId16"/>
    <p:sldId id="267" r:id="rId17"/>
    <p:sldId id="268" r:id="rId18"/>
    <p:sldId id="269" r:id="rId19"/>
    <p:sldId id="270" r:id="rId20"/>
    <p:sldId id="275" r:id="rId21"/>
  </p:sldIdLst>
  <p:sldSz cx="9144000" cy="6858000" type="screen4x3"/>
  <p:notesSz cx="6858000" cy="91440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charset="0"/>
      </a:defRPr>
    </a:lvl5pPr>
    <a:lvl6pPr marL="2286000" algn="l" defTabSz="914400" rtl="0" eaLnBrk="1" latinLnBrk="0" hangingPunct="1">
      <a:defRPr kern="1200">
        <a:solidFill>
          <a:schemeClr val="tx1"/>
        </a:solidFill>
        <a:latin typeface="Arial" panose="020B0604020202020204" pitchFamily="34" charset="0"/>
        <a:ea typeface="+mn-ea"/>
        <a:cs typeface="Arial Unicode MS" charset="0"/>
      </a:defRPr>
    </a:lvl6pPr>
    <a:lvl7pPr marL="2743200" algn="l" defTabSz="914400" rtl="0" eaLnBrk="1" latinLnBrk="0" hangingPunct="1">
      <a:defRPr kern="1200">
        <a:solidFill>
          <a:schemeClr val="tx1"/>
        </a:solidFill>
        <a:latin typeface="Arial" panose="020B0604020202020204" pitchFamily="34" charset="0"/>
        <a:ea typeface="+mn-ea"/>
        <a:cs typeface="Arial Unicode MS" charset="0"/>
      </a:defRPr>
    </a:lvl7pPr>
    <a:lvl8pPr marL="3200400" algn="l" defTabSz="914400" rtl="0" eaLnBrk="1" latinLnBrk="0" hangingPunct="1">
      <a:defRPr kern="1200">
        <a:solidFill>
          <a:schemeClr val="tx1"/>
        </a:solidFill>
        <a:latin typeface="Arial" panose="020B0604020202020204" pitchFamily="34" charset="0"/>
        <a:ea typeface="+mn-ea"/>
        <a:cs typeface="Arial Unicode MS" charset="0"/>
      </a:defRPr>
    </a:lvl8pPr>
    <a:lvl9pPr marL="3657600" algn="l" defTabSz="914400" rtl="0" eaLnBrk="1" latinLnBrk="0" hangingPunct="1">
      <a:defRPr kern="1200">
        <a:solidFill>
          <a:schemeClr val="tx1"/>
        </a:solidFill>
        <a:latin typeface="Arial" panose="020B0604020202020204" pitchFamily="34"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BDEC7EE-FD96-4986-BF66-7941AD579458}"/>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49F35E93-3A54-449F-AAC9-299E4EF71C40}"/>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i-FI" altLang="fi-FI"/>
          </a:p>
        </p:txBody>
      </p:sp>
      <p:sp>
        <p:nvSpPr>
          <p:cNvPr id="3075" name="Rectangle 3">
            <a:extLst>
              <a:ext uri="{FF2B5EF4-FFF2-40B4-BE49-F238E27FC236}">
                <a16:creationId xmlns:a16="http://schemas.microsoft.com/office/drawing/2014/main" id="{51048EDE-D4E2-4904-ACE3-530D9477A478}"/>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i-FI" altLang="fi-FI"/>
          </a:p>
        </p:txBody>
      </p:sp>
      <p:sp>
        <p:nvSpPr>
          <p:cNvPr id="3076" name="Rectangle 4">
            <a:extLst>
              <a:ext uri="{FF2B5EF4-FFF2-40B4-BE49-F238E27FC236}">
                <a16:creationId xmlns:a16="http://schemas.microsoft.com/office/drawing/2014/main" id="{5B0F0D38-3BEB-4B8E-AD95-2EF4C4286CBC}"/>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i-FI" altLang="fi-FI"/>
          </a:p>
        </p:txBody>
      </p:sp>
      <p:sp>
        <p:nvSpPr>
          <p:cNvPr id="3077" name="Rectangle 5">
            <a:extLst>
              <a:ext uri="{FF2B5EF4-FFF2-40B4-BE49-F238E27FC236}">
                <a16:creationId xmlns:a16="http://schemas.microsoft.com/office/drawing/2014/main" id="{7732D377-C001-4CB1-B7C8-A6F376F4DDB6}"/>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anose="02020603050405020304" pitchFamily="18" charset="0"/>
              </a:defRPr>
            </a:lvl1pPr>
          </a:lstStyle>
          <a:p>
            <a:endParaRPr lang="fi-FI" altLang="fi-FI"/>
          </a:p>
        </p:txBody>
      </p:sp>
      <p:sp>
        <p:nvSpPr>
          <p:cNvPr id="3078" name="Rectangle 6">
            <a:extLst>
              <a:ext uri="{FF2B5EF4-FFF2-40B4-BE49-F238E27FC236}">
                <a16:creationId xmlns:a16="http://schemas.microsoft.com/office/drawing/2014/main" id="{3EFDB1CC-EA28-4E29-916E-637BACE7802E}"/>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anose="02020603050405020304" pitchFamily="18" charset="0"/>
              </a:defRPr>
            </a:lvl1pPr>
          </a:lstStyle>
          <a:p>
            <a:fld id="{4F1A424E-6F60-42C8-9A82-F8877838D8E4}"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342EF-6BFD-4B37-A3B4-E9A058E996AB}"/>
              </a:ext>
            </a:extLst>
          </p:cNvPr>
          <p:cNvSpPr>
            <a:spLocks noGrp="1" noChangeArrowheads="1"/>
          </p:cNvSpPr>
          <p:nvPr>
            <p:ph type="sldNum"/>
          </p:nvPr>
        </p:nvSpPr>
        <p:spPr>
          <a:ln/>
        </p:spPr>
        <p:txBody>
          <a:bodyPr/>
          <a:lstStyle/>
          <a:p>
            <a:fld id="{9317F20F-510B-45B5-B210-D99FD82AF522}" type="slidenum">
              <a:rPr lang="fi-FI" altLang="fi-FI"/>
              <a:pPr/>
              <a:t>1</a:t>
            </a:fld>
            <a:endParaRPr lang="fi-FI" altLang="fi-FI"/>
          </a:p>
        </p:txBody>
      </p:sp>
      <p:sp>
        <p:nvSpPr>
          <p:cNvPr id="21505" name="Rectangle 1">
            <a:extLst>
              <a:ext uri="{FF2B5EF4-FFF2-40B4-BE49-F238E27FC236}">
                <a16:creationId xmlns:a16="http://schemas.microsoft.com/office/drawing/2014/main" id="{65801D77-8AF9-4823-BFFC-548E2C5FEC9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AB0B63FA-2C2D-427D-AAB0-42F6671C6CA9}"/>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43FE5D5-60B6-4D73-8120-5044636AC5DA}"/>
              </a:ext>
            </a:extLst>
          </p:cNvPr>
          <p:cNvSpPr>
            <a:spLocks noGrp="1" noChangeArrowheads="1"/>
          </p:cNvSpPr>
          <p:nvPr>
            <p:ph type="sldNum"/>
          </p:nvPr>
        </p:nvSpPr>
        <p:spPr>
          <a:ln/>
        </p:spPr>
        <p:txBody>
          <a:bodyPr/>
          <a:lstStyle/>
          <a:p>
            <a:fld id="{D4A3003E-077D-47CF-92EF-CE9E2A2A6240}" type="slidenum">
              <a:rPr lang="fi-FI" altLang="fi-FI"/>
              <a:pPr/>
              <a:t>10</a:t>
            </a:fld>
            <a:endParaRPr lang="fi-FI" altLang="fi-FI"/>
          </a:p>
        </p:txBody>
      </p:sp>
      <p:sp>
        <p:nvSpPr>
          <p:cNvPr id="30721" name="Rectangle 1">
            <a:extLst>
              <a:ext uri="{FF2B5EF4-FFF2-40B4-BE49-F238E27FC236}">
                <a16:creationId xmlns:a16="http://schemas.microsoft.com/office/drawing/2014/main" id="{5DEFA706-23EE-4F1C-BFF7-AA77FD346D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646F6B53-816E-489D-A482-879ED5F4D6B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0723" name="Text Box 3">
            <a:extLst>
              <a:ext uri="{FF2B5EF4-FFF2-40B4-BE49-F238E27FC236}">
                <a16:creationId xmlns:a16="http://schemas.microsoft.com/office/drawing/2014/main" id="{C6B6BD64-EB04-4011-9066-F9C5232B8B7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3F0054C4-865F-4171-86A4-F2D4C1662012}" type="slidenum">
              <a:rPr lang="fi-FI" altLang="fi-FI">
                <a:latin typeface="+mn-lt" charset="0"/>
                <a:cs typeface="+mn-ea" charset="0"/>
              </a:rPr>
              <a:pPr hangingPunct="1">
                <a:lnSpc>
                  <a:spcPct val="100000"/>
                </a:lnSpc>
              </a:pPr>
              <a:t>10</a:t>
            </a:fld>
            <a:endParaRPr lang="fi-FI" altLang="fi-FI">
              <a:latin typeface="+mn-lt" charset="0"/>
              <a:cs typeface="+mn-ea" charset="0"/>
            </a:endParaRPr>
          </a:p>
        </p:txBody>
      </p:sp>
    </p:spTree>
    <p:extLst>
      <p:ext uri="{BB962C8B-B14F-4D97-AF65-F5344CB8AC3E}">
        <p14:creationId xmlns:p14="http://schemas.microsoft.com/office/powerpoint/2010/main" val="149818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43FE5D5-60B6-4D73-8120-5044636AC5DA}"/>
              </a:ext>
            </a:extLst>
          </p:cNvPr>
          <p:cNvSpPr>
            <a:spLocks noGrp="1" noChangeArrowheads="1"/>
          </p:cNvSpPr>
          <p:nvPr>
            <p:ph type="sldNum"/>
          </p:nvPr>
        </p:nvSpPr>
        <p:spPr>
          <a:ln/>
        </p:spPr>
        <p:txBody>
          <a:bodyPr/>
          <a:lstStyle/>
          <a:p>
            <a:fld id="{D4A3003E-077D-47CF-92EF-CE9E2A2A6240}" type="slidenum">
              <a:rPr lang="fi-FI" altLang="fi-FI"/>
              <a:pPr/>
              <a:t>11</a:t>
            </a:fld>
            <a:endParaRPr lang="fi-FI" altLang="fi-FI"/>
          </a:p>
        </p:txBody>
      </p:sp>
      <p:sp>
        <p:nvSpPr>
          <p:cNvPr id="30721" name="Rectangle 1">
            <a:extLst>
              <a:ext uri="{FF2B5EF4-FFF2-40B4-BE49-F238E27FC236}">
                <a16:creationId xmlns:a16="http://schemas.microsoft.com/office/drawing/2014/main" id="{5DEFA706-23EE-4F1C-BFF7-AA77FD346D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646F6B53-816E-489D-A482-879ED5F4D6B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0723" name="Text Box 3">
            <a:extLst>
              <a:ext uri="{FF2B5EF4-FFF2-40B4-BE49-F238E27FC236}">
                <a16:creationId xmlns:a16="http://schemas.microsoft.com/office/drawing/2014/main" id="{C6B6BD64-EB04-4011-9066-F9C5232B8B7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3F0054C4-865F-4171-86A4-F2D4C1662012}" type="slidenum">
              <a:rPr lang="fi-FI" altLang="fi-FI">
                <a:latin typeface="+mn-lt" charset="0"/>
                <a:cs typeface="+mn-ea" charset="0"/>
              </a:rPr>
              <a:pPr hangingPunct="1">
                <a:lnSpc>
                  <a:spcPct val="100000"/>
                </a:lnSpc>
              </a:pPr>
              <a:t>11</a:t>
            </a:fld>
            <a:endParaRPr lang="fi-FI" altLang="fi-FI">
              <a:latin typeface="+mn-lt" charset="0"/>
              <a:cs typeface="+mn-ea" charset="0"/>
            </a:endParaRPr>
          </a:p>
        </p:txBody>
      </p:sp>
    </p:spTree>
    <p:extLst>
      <p:ext uri="{BB962C8B-B14F-4D97-AF65-F5344CB8AC3E}">
        <p14:creationId xmlns:p14="http://schemas.microsoft.com/office/powerpoint/2010/main" val="331714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5C00385-FF22-4C70-9835-5AD84E8F895D}"/>
              </a:ext>
            </a:extLst>
          </p:cNvPr>
          <p:cNvSpPr>
            <a:spLocks noGrp="1" noChangeArrowheads="1"/>
          </p:cNvSpPr>
          <p:nvPr>
            <p:ph type="sldNum"/>
          </p:nvPr>
        </p:nvSpPr>
        <p:spPr>
          <a:ln/>
        </p:spPr>
        <p:txBody>
          <a:bodyPr/>
          <a:lstStyle/>
          <a:p>
            <a:fld id="{31285865-B918-4F6D-B7E3-3CC96A969B44}" type="slidenum">
              <a:rPr lang="fi-FI" altLang="fi-FI"/>
              <a:pPr/>
              <a:t>12</a:t>
            </a:fld>
            <a:endParaRPr lang="fi-FI" altLang="fi-FI"/>
          </a:p>
        </p:txBody>
      </p:sp>
      <p:sp>
        <p:nvSpPr>
          <p:cNvPr id="31745" name="Rectangle 1">
            <a:extLst>
              <a:ext uri="{FF2B5EF4-FFF2-40B4-BE49-F238E27FC236}">
                <a16:creationId xmlns:a16="http://schemas.microsoft.com/office/drawing/2014/main" id="{F702960A-54ED-40DD-A6FE-A15C71CBD16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AB8EFC99-6A0A-4A87-9DE4-710CA176BBD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1747" name="Text Box 3">
            <a:extLst>
              <a:ext uri="{FF2B5EF4-FFF2-40B4-BE49-F238E27FC236}">
                <a16:creationId xmlns:a16="http://schemas.microsoft.com/office/drawing/2014/main" id="{5406E8B3-0844-4F4A-A76D-6BA24719E5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918DFD2F-51E9-4D17-90D8-4B04A66008ED}" type="slidenum">
              <a:rPr lang="fi-FI" altLang="fi-FI">
                <a:latin typeface="+mn-lt" charset="0"/>
                <a:cs typeface="+mn-ea" charset="0"/>
              </a:rPr>
              <a:pPr hangingPunct="1">
                <a:lnSpc>
                  <a:spcPct val="100000"/>
                </a:lnSpc>
              </a:pPr>
              <a:t>12</a:t>
            </a:fld>
            <a:endParaRPr lang="fi-FI" altLang="fi-FI">
              <a:latin typeface="+mn-lt" charset="0"/>
              <a:cs typeface="+mn-e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11C0F291-EDAE-4108-A223-FAFBB9563B98}"/>
              </a:ext>
            </a:extLst>
          </p:cNvPr>
          <p:cNvSpPr>
            <a:spLocks noGrp="1" noChangeArrowheads="1"/>
          </p:cNvSpPr>
          <p:nvPr>
            <p:ph type="sldNum"/>
          </p:nvPr>
        </p:nvSpPr>
        <p:spPr>
          <a:ln/>
        </p:spPr>
        <p:txBody>
          <a:bodyPr/>
          <a:lstStyle/>
          <a:p>
            <a:fld id="{0B2AFD28-1F6F-4CD2-BE19-F909925891D3}" type="slidenum">
              <a:rPr lang="fi-FI" altLang="fi-FI"/>
              <a:pPr/>
              <a:t>13</a:t>
            </a:fld>
            <a:endParaRPr lang="fi-FI" altLang="fi-FI"/>
          </a:p>
        </p:txBody>
      </p:sp>
      <p:sp>
        <p:nvSpPr>
          <p:cNvPr id="32769" name="Rectangle 1">
            <a:extLst>
              <a:ext uri="{FF2B5EF4-FFF2-40B4-BE49-F238E27FC236}">
                <a16:creationId xmlns:a16="http://schemas.microsoft.com/office/drawing/2014/main" id="{8B84E763-D87E-41C5-A72F-663644F0DDD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EEFD52F6-C82C-4116-B88B-7F0741F29D4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2771" name="Text Box 3">
            <a:extLst>
              <a:ext uri="{FF2B5EF4-FFF2-40B4-BE49-F238E27FC236}">
                <a16:creationId xmlns:a16="http://schemas.microsoft.com/office/drawing/2014/main" id="{D34556B9-3DE9-4ED1-A101-D1BE16D02BD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3E8DB6C9-7674-4057-A560-8F339FFC144D}" type="slidenum">
              <a:rPr lang="fi-FI" altLang="fi-FI">
                <a:latin typeface="+mn-lt" charset="0"/>
                <a:cs typeface="+mn-ea" charset="0"/>
              </a:rPr>
              <a:pPr hangingPunct="1">
                <a:lnSpc>
                  <a:spcPct val="100000"/>
                </a:lnSpc>
              </a:pPr>
              <a:t>13</a:t>
            </a:fld>
            <a:endParaRPr lang="fi-FI" altLang="fi-FI">
              <a:latin typeface="+mn-lt" charset="0"/>
              <a:cs typeface="+mn-e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9318939-96AA-4A9D-AC75-FA8AA7E49C0B}"/>
              </a:ext>
            </a:extLst>
          </p:cNvPr>
          <p:cNvSpPr>
            <a:spLocks noGrp="1" noChangeArrowheads="1"/>
          </p:cNvSpPr>
          <p:nvPr>
            <p:ph type="sldNum"/>
          </p:nvPr>
        </p:nvSpPr>
        <p:spPr>
          <a:ln/>
        </p:spPr>
        <p:txBody>
          <a:bodyPr/>
          <a:lstStyle/>
          <a:p>
            <a:fld id="{D86652EF-3A3D-4E94-8BE5-9F302E2A903B}" type="slidenum">
              <a:rPr lang="fi-FI" altLang="fi-FI"/>
              <a:pPr/>
              <a:t>14</a:t>
            </a:fld>
            <a:endParaRPr lang="fi-FI" altLang="fi-FI"/>
          </a:p>
        </p:txBody>
      </p:sp>
      <p:sp>
        <p:nvSpPr>
          <p:cNvPr id="33793" name="Rectangle 1">
            <a:extLst>
              <a:ext uri="{FF2B5EF4-FFF2-40B4-BE49-F238E27FC236}">
                <a16:creationId xmlns:a16="http://schemas.microsoft.com/office/drawing/2014/main" id="{FE00568D-2D47-4B56-A320-7275BE57CC1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D0FD2F86-9470-443D-BF56-D802374E6AA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3795" name="Text Box 3">
            <a:extLst>
              <a:ext uri="{FF2B5EF4-FFF2-40B4-BE49-F238E27FC236}">
                <a16:creationId xmlns:a16="http://schemas.microsoft.com/office/drawing/2014/main" id="{85A1B4B9-CDC0-4539-9ECE-5EA4928A23D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3C25DC7D-1B63-4D83-9C3A-108C1A505D11}" type="slidenum">
              <a:rPr lang="fi-FI" altLang="fi-FI">
                <a:latin typeface="+mn-lt" charset="0"/>
                <a:cs typeface="+mn-ea" charset="0"/>
              </a:rPr>
              <a:pPr hangingPunct="1">
                <a:lnSpc>
                  <a:spcPct val="100000"/>
                </a:lnSpc>
              </a:pPr>
              <a:t>14</a:t>
            </a:fld>
            <a:endParaRPr lang="fi-FI" altLang="fi-FI">
              <a:latin typeface="+mn-lt" charset="0"/>
              <a:cs typeface="+mn-e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666D335-8E2F-4B71-8FAD-98B66A3FF9CE}"/>
              </a:ext>
            </a:extLst>
          </p:cNvPr>
          <p:cNvSpPr>
            <a:spLocks noGrp="1" noChangeArrowheads="1"/>
          </p:cNvSpPr>
          <p:nvPr>
            <p:ph type="sldNum"/>
          </p:nvPr>
        </p:nvSpPr>
        <p:spPr>
          <a:ln/>
        </p:spPr>
        <p:txBody>
          <a:bodyPr/>
          <a:lstStyle/>
          <a:p>
            <a:fld id="{6FEEBDBE-BA7C-4185-AA95-4AFE9D410D4A}" type="slidenum">
              <a:rPr lang="fi-FI" altLang="fi-FI"/>
              <a:pPr/>
              <a:t>15</a:t>
            </a:fld>
            <a:endParaRPr lang="fi-FI" altLang="fi-FI"/>
          </a:p>
        </p:txBody>
      </p:sp>
      <p:sp>
        <p:nvSpPr>
          <p:cNvPr id="34817" name="Rectangle 1">
            <a:extLst>
              <a:ext uri="{FF2B5EF4-FFF2-40B4-BE49-F238E27FC236}">
                <a16:creationId xmlns:a16="http://schemas.microsoft.com/office/drawing/2014/main" id="{882A7F9A-887B-4877-8FE8-03D2446A984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78655286-FCD8-445A-8681-AD04B57528D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4819" name="Text Box 3">
            <a:extLst>
              <a:ext uri="{FF2B5EF4-FFF2-40B4-BE49-F238E27FC236}">
                <a16:creationId xmlns:a16="http://schemas.microsoft.com/office/drawing/2014/main" id="{4F23024E-5AF3-481A-AC0E-8918CECC887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FBA845E6-BB64-4D7B-9D57-343BFE0B61D8}" type="slidenum">
              <a:rPr lang="fi-FI" altLang="fi-FI">
                <a:latin typeface="+mn-lt" charset="0"/>
                <a:cs typeface="+mn-ea" charset="0"/>
              </a:rPr>
              <a:pPr hangingPunct="1">
                <a:lnSpc>
                  <a:spcPct val="100000"/>
                </a:lnSpc>
              </a:pPr>
              <a:t>15</a:t>
            </a:fld>
            <a:endParaRPr lang="fi-FI" altLang="fi-FI">
              <a:latin typeface="+mn-lt" charset="0"/>
              <a:cs typeface="+mn-e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B9B6AB0-5CBF-4043-BA09-269B66E37577}"/>
              </a:ext>
            </a:extLst>
          </p:cNvPr>
          <p:cNvSpPr>
            <a:spLocks noGrp="1" noChangeArrowheads="1"/>
          </p:cNvSpPr>
          <p:nvPr>
            <p:ph type="sldNum"/>
          </p:nvPr>
        </p:nvSpPr>
        <p:spPr>
          <a:ln/>
        </p:spPr>
        <p:txBody>
          <a:bodyPr/>
          <a:lstStyle/>
          <a:p>
            <a:fld id="{4911071A-2005-4916-A53A-A5CEBC5478A4}" type="slidenum">
              <a:rPr lang="fi-FI" altLang="fi-FI"/>
              <a:pPr/>
              <a:t>16</a:t>
            </a:fld>
            <a:endParaRPr lang="fi-FI" altLang="fi-FI"/>
          </a:p>
        </p:txBody>
      </p:sp>
      <p:sp>
        <p:nvSpPr>
          <p:cNvPr id="35841" name="Rectangle 1">
            <a:extLst>
              <a:ext uri="{FF2B5EF4-FFF2-40B4-BE49-F238E27FC236}">
                <a16:creationId xmlns:a16="http://schemas.microsoft.com/office/drawing/2014/main" id="{77905264-C78B-43DE-A02D-5687A5B604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21C676E-F5D3-431D-A3A4-291BA424A06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5843" name="Text Box 3">
            <a:extLst>
              <a:ext uri="{FF2B5EF4-FFF2-40B4-BE49-F238E27FC236}">
                <a16:creationId xmlns:a16="http://schemas.microsoft.com/office/drawing/2014/main" id="{6BA90288-4399-4708-98BD-5C78835ECB9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77C3B189-331A-4B91-8DC3-A94D73CFBC57}" type="slidenum">
              <a:rPr lang="fi-FI" altLang="fi-FI">
                <a:latin typeface="+mn-lt" charset="0"/>
                <a:cs typeface="+mn-ea" charset="0"/>
              </a:rPr>
              <a:pPr hangingPunct="1">
                <a:lnSpc>
                  <a:spcPct val="100000"/>
                </a:lnSpc>
              </a:pPr>
              <a:t>16</a:t>
            </a:fld>
            <a:endParaRPr lang="fi-FI" altLang="fi-FI">
              <a:latin typeface="+mn-lt" charset="0"/>
              <a:cs typeface="+mn-e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B9B6AB0-5CBF-4043-BA09-269B66E37577}"/>
              </a:ext>
            </a:extLst>
          </p:cNvPr>
          <p:cNvSpPr>
            <a:spLocks noGrp="1" noChangeArrowheads="1"/>
          </p:cNvSpPr>
          <p:nvPr>
            <p:ph type="sldNum"/>
          </p:nvPr>
        </p:nvSpPr>
        <p:spPr>
          <a:ln/>
        </p:spPr>
        <p:txBody>
          <a:bodyPr/>
          <a:lstStyle/>
          <a:p>
            <a:fld id="{4911071A-2005-4916-A53A-A5CEBC5478A4}" type="slidenum">
              <a:rPr lang="fi-FI" altLang="fi-FI"/>
              <a:pPr/>
              <a:t>17</a:t>
            </a:fld>
            <a:endParaRPr lang="fi-FI" altLang="fi-FI"/>
          </a:p>
        </p:txBody>
      </p:sp>
      <p:sp>
        <p:nvSpPr>
          <p:cNvPr id="35841" name="Rectangle 1">
            <a:extLst>
              <a:ext uri="{FF2B5EF4-FFF2-40B4-BE49-F238E27FC236}">
                <a16:creationId xmlns:a16="http://schemas.microsoft.com/office/drawing/2014/main" id="{77905264-C78B-43DE-A02D-5687A5B604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21C676E-F5D3-431D-A3A4-291BA424A06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5843" name="Text Box 3">
            <a:extLst>
              <a:ext uri="{FF2B5EF4-FFF2-40B4-BE49-F238E27FC236}">
                <a16:creationId xmlns:a16="http://schemas.microsoft.com/office/drawing/2014/main" id="{6BA90288-4399-4708-98BD-5C78835ECB9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77C3B189-331A-4B91-8DC3-A94D73CFBC57}" type="slidenum">
              <a:rPr lang="fi-FI" altLang="fi-FI">
                <a:latin typeface="+mn-lt" charset="0"/>
                <a:cs typeface="+mn-ea" charset="0"/>
              </a:rPr>
              <a:pPr hangingPunct="1">
                <a:lnSpc>
                  <a:spcPct val="100000"/>
                </a:lnSpc>
              </a:pPr>
              <a:t>17</a:t>
            </a:fld>
            <a:endParaRPr lang="fi-FI" altLang="fi-FI">
              <a:latin typeface="+mn-lt" charset="0"/>
              <a:cs typeface="+mn-ea" charset="0"/>
            </a:endParaRPr>
          </a:p>
        </p:txBody>
      </p:sp>
    </p:spTree>
    <p:extLst>
      <p:ext uri="{BB962C8B-B14F-4D97-AF65-F5344CB8AC3E}">
        <p14:creationId xmlns:p14="http://schemas.microsoft.com/office/powerpoint/2010/main" val="95989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F6F45AF-5351-4C93-B0CA-5BB456E58C6C}"/>
              </a:ext>
            </a:extLst>
          </p:cNvPr>
          <p:cNvSpPr>
            <a:spLocks noGrp="1" noChangeArrowheads="1"/>
          </p:cNvSpPr>
          <p:nvPr>
            <p:ph type="sldNum"/>
          </p:nvPr>
        </p:nvSpPr>
        <p:spPr>
          <a:ln/>
        </p:spPr>
        <p:txBody>
          <a:bodyPr/>
          <a:lstStyle/>
          <a:p>
            <a:fld id="{9B61BCFA-1C6A-4A49-877F-35AE22D5BE32}" type="slidenum">
              <a:rPr lang="fi-FI" altLang="fi-FI"/>
              <a:pPr/>
              <a:t>2</a:t>
            </a:fld>
            <a:endParaRPr lang="fi-FI" altLang="fi-FI"/>
          </a:p>
        </p:txBody>
      </p:sp>
      <p:sp>
        <p:nvSpPr>
          <p:cNvPr id="22529" name="Rectangle 1">
            <a:extLst>
              <a:ext uri="{FF2B5EF4-FFF2-40B4-BE49-F238E27FC236}">
                <a16:creationId xmlns:a16="http://schemas.microsoft.com/office/drawing/2014/main" id="{30A8E62A-CB29-4302-BEAD-6AF0D8F800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76AF1235-B09E-4B1B-A369-A281B3CC34F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2531" name="Text Box 3">
            <a:extLst>
              <a:ext uri="{FF2B5EF4-FFF2-40B4-BE49-F238E27FC236}">
                <a16:creationId xmlns:a16="http://schemas.microsoft.com/office/drawing/2014/main" id="{511AD693-378D-4B21-8060-283C27B7FE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16F4A58D-D36B-4705-ABE6-0014205450A8}" type="slidenum">
              <a:rPr lang="fi-FI" altLang="fi-FI">
                <a:latin typeface="+mn-lt" charset="0"/>
                <a:cs typeface="+mn-ea" charset="0"/>
              </a:rPr>
              <a:pPr hangingPunct="1">
                <a:lnSpc>
                  <a:spcPct val="100000"/>
                </a:lnSpc>
              </a:pPr>
              <a:t>2</a:t>
            </a:fld>
            <a:endParaRPr lang="fi-FI" altLang="fi-FI">
              <a:latin typeface="+mn-lt" charset="0"/>
              <a:cs typeface="+mn-e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DF51101-D8EA-497C-94D4-DE1F0B76D1A4}"/>
              </a:ext>
            </a:extLst>
          </p:cNvPr>
          <p:cNvSpPr>
            <a:spLocks noGrp="1" noChangeArrowheads="1"/>
          </p:cNvSpPr>
          <p:nvPr>
            <p:ph type="sldNum"/>
          </p:nvPr>
        </p:nvSpPr>
        <p:spPr>
          <a:ln/>
        </p:spPr>
        <p:txBody>
          <a:bodyPr/>
          <a:lstStyle/>
          <a:p>
            <a:fld id="{A0D42A07-29D2-47EA-A048-D309A00161EF}" type="slidenum">
              <a:rPr lang="fi-FI" altLang="fi-FI"/>
              <a:pPr/>
              <a:t>3</a:t>
            </a:fld>
            <a:endParaRPr lang="fi-FI" altLang="fi-FI"/>
          </a:p>
        </p:txBody>
      </p:sp>
      <p:sp>
        <p:nvSpPr>
          <p:cNvPr id="23553" name="Rectangle 1">
            <a:extLst>
              <a:ext uri="{FF2B5EF4-FFF2-40B4-BE49-F238E27FC236}">
                <a16:creationId xmlns:a16="http://schemas.microsoft.com/office/drawing/2014/main" id="{9B3D45DA-3AA3-4BB6-980C-AE2F75025A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DF996231-4B96-4838-B6D3-8CFF7B6D0E8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3555" name="Text Box 3">
            <a:extLst>
              <a:ext uri="{FF2B5EF4-FFF2-40B4-BE49-F238E27FC236}">
                <a16:creationId xmlns:a16="http://schemas.microsoft.com/office/drawing/2014/main" id="{8E4D1A58-779D-47B6-BB0F-090970896F3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AB77E635-72D1-4F0E-8305-3E4C9AE144DB}" type="slidenum">
              <a:rPr lang="fi-FI" altLang="fi-FI">
                <a:latin typeface="+mn-lt" charset="0"/>
                <a:cs typeface="+mn-ea" charset="0"/>
              </a:rPr>
              <a:pPr hangingPunct="1">
                <a:lnSpc>
                  <a:spcPct val="100000"/>
                </a:lnSpc>
              </a:pPr>
              <a:t>3</a:t>
            </a:fld>
            <a:endParaRPr lang="fi-FI" altLang="fi-FI">
              <a:latin typeface="+mn-lt"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CD3DE82-9A23-4831-A17C-7F34244B46B6}"/>
              </a:ext>
            </a:extLst>
          </p:cNvPr>
          <p:cNvSpPr>
            <a:spLocks noGrp="1" noChangeArrowheads="1"/>
          </p:cNvSpPr>
          <p:nvPr>
            <p:ph type="sldNum"/>
          </p:nvPr>
        </p:nvSpPr>
        <p:spPr>
          <a:ln/>
        </p:spPr>
        <p:txBody>
          <a:bodyPr/>
          <a:lstStyle/>
          <a:p>
            <a:fld id="{F982ABA9-F2B5-4A2E-BDA5-C4A902F44DBE}" type="slidenum">
              <a:rPr lang="fi-FI" altLang="fi-FI"/>
              <a:pPr/>
              <a:t>4</a:t>
            </a:fld>
            <a:endParaRPr lang="fi-FI" altLang="fi-FI"/>
          </a:p>
        </p:txBody>
      </p:sp>
      <p:sp>
        <p:nvSpPr>
          <p:cNvPr id="24577" name="Rectangle 1">
            <a:extLst>
              <a:ext uri="{FF2B5EF4-FFF2-40B4-BE49-F238E27FC236}">
                <a16:creationId xmlns:a16="http://schemas.microsoft.com/office/drawing/2014/main" id="{B512271F-3EAA-41C0-B3D6-75CFC3554F1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A6D4E0B9-BFC1-464E-AB43-1A12B6B9B26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4579" name="Text Box 3">
            <a:extLst>
              <a:ext uri="{FF2B5EF4-FFF2-40B4-BE49-F238E27FC236}">
                <a16:creationId xmlns:a16="http://schemas.microsoft.com/office/drawing/2014/main" id="{7F0EEA7E-11EE-4DEF-A228-A999670CCC0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F4E7B5B0-F402-442F-BAFA-2B6DB49100DA}" type="slidenum">
              <a:rPr lang="fi-FI" altLang="fi-FI">
                <a:latin typeface="+mn-lt" charset="0"/>
                <a:cs typeface="+mn-ea" charset="0"/>
              </a:rPr>
              <a:pPr hangingPunct="1">
                <a:lnSpc>
                  <a:spcPct val="100000"/>
                </a:lnSpc>
              </a:pPr>
              <a:t>4</a:t>
            </a:fld>
            <a:endParaRPr lang="fi-FI" altLang="fi-FI">
              <a:latin typeface="+mn-lt" charset="0"/>
              <a:cs typeface="+mn-e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424C28D-98E9-45FD-9489-1B6AE517045C}"/>
              </a:ext>
            </a:extLst>
          </p:cNvPr>
          <p:cNvSpPr>
            <a:spLocks noGrp="1" noChangeArrowheads="1"/>
          </p:cNvSpPr>
          <p:nvPr>
            <p:ph type="sldNum"/>
          </p:nvPr>
        </p:nvSpPr>
        <p:spPr>
          <a:ln/>
        </p:spPr>
        <p:txBody>
          <a:bodyPr/>
          <a:lstStyle/>
          <a:p>
            <a:fld id="{DE6D898C-5FA3-4B54-8414-33CF51ECB4C4}" type="slidenum">
              <a:rPr lang="fi-FI" altLang="fi-FI"/>
              <a:pPr/>
              <a:t>5</a:t>
            </a:fld>
            <a:endParaRPr lang="fi-FI" altLang="fi-FI"/>
          </a:p>
        </p:txBody>
      </p:sp>
      <p:sp>
        <p:nvSpPr>
          <p:cNvPr id="25601" name="Rectangle 1">
            <a:extLst>
              <a:ext uri="{FF2B5EF4-FFF2-40B4-BE49-F238E27FC236}">
                <a16:creationId xmlns:a16="http://schemas.microsoft.com/office/drawing/2014/main" id="{E2907028-C21C-4876-922E-31CFBA1735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67C0D9FA-6B2B-4D3E-BAA3-192E088FE68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5603" name="Text Box 3">
            <a:extLst>
              <a:ext uri="{FF2B5EF4-FFF2-40B4-BE49-F238E27FC236}">
                <a16:creationId xmlns:a16="http://schemas.microsoft.com/office/drawing/2014/main" id="{2868C461-4441-4953-BE80-9E6609E56AE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9D7FA660-3A89-4719-ABDC-694DC7239D71}" type="slidenum">
              <a:rPr lang="fi-FI" altLang="fi-FI">
                <a:latin typeface="+mn-lt" charset="0"/>
                <a:cs typeface="+mn-ea" charset="0"/>
              </a:rPr>
              <a:pPr hangingPunct="1">
                <a:lnSpc>
                  <a:spcPct val="100000"/>
                </a:lnSpc>
              </a:pPr>
              <a:t>5</a:t>
            </a:fld>
            <a:endParaRPr lang="fi-FI" altLang="fi-FI">
              <a:latin typeface="+mn-lt" charset="0"/>
              <a:cs typeface="+mn-e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AEEDC8A-227C-43F7-BCA1-66F84437371A}"/>
              </a:ext>
            </a:extLst>
          </p:cNvPr>
          <p:cNvSpPr>
            <a:spLocks noGrp="1" noChangeArrowheads="1"/>
          </p:cNvSpPr>
          <p:nvPr>
            <p:ph type="sldNum"/>
          </p:nvPr>
        </p:nvSpPr>
        <p:spPr>
          <a:ln/>
        </p:spPr>
        <p:txBody>
          <a:bodyPr/>
          <a:lstStyle/>
          <a:p>
            <a:fld id="{E1EB5543-62EE-4597-BBC3-80B5F888E672}" type="slidenum">
              <a:rPr lang="fi-FI" altLang="fi-FI"/>
              <a:pPr/>
              <a:t>6</a:t>
            </a:fld>
            <a:endParaRPr lang="fi-FI" altLang="fi-FI"/>
          </a:p>
        </p:txBody>
      </p:sp>
      <p:sp>
        <p:nvSpPr>
          <p:cNvPr id="26625" name="Rectangle 1">
            <a:extLst>
              <a:ext uri="{FF2B5EF4-FFF2-40B4-BE49-F238E27FC236}">
                <a16:creationId xmlns:a16="http://schemas.microsoft.com/office/drawing/2014/main" id="{F8577904-B764-465E-AD87-B1FC38E9029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D4028366-F577-4690-A2D8-89E7762319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6627" name="Text Box 3">
            <a:extLst>
              <a:ext uri="{FF2B5EF4-FFF2-40B4-BE49-F238E27FC236}">
                <a16:creationId xmlns:a16="http://schemas.microsoft.com/office/drawing/2014/main" id="{C32CEB39-7B09-46CC-8D14-19DBCE51BA3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A266376E-6C81-428F-9098-5565386C65AD}" type="slidenum">
              <a:rPr lang="fi-FI" altLang="fi-FI">
                <a:latin typeface="+mn-lt" charset="0"/>
                <a:cs typeface="+mn-ea" charset="0"/>
              </a:rPr>
              <a:pPr hangingPunct="1">
                <a:lnSpc>
                  <a:spcPct val="100000"/>
                </a:lnSpc>
              </a:pPr>
              <a:t>6</a:t>
            </a:fld>
            <a:endParaRPr lang="fi-FI" altLang="fi-FI">
              <a:latin typeface="+mn-lt"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0A65BE06-1534-4439-9EDC-ED18E5C88F49}"/>
              </a:ext>
            </a:extLst>
          </p:cNvPr>
          <p:cNvSpPr>
            <a:spLocks noGrp="1" noChangeArrowheads="1"/>
          </p:cNvSpPr>
          <p:nvPr>
            <p:ph type="sldNum"/>
          </p:nvPr>
        </p:nvSpPr>
        <p:spPr>
          <a:ln/>
        </p:spPr>
        <p:txBody>
          <a:bodyPr/>
          <a:lstStyle/>
          <a:p>
            <a:fld id="{9037363C-00C3-4FBF-BCC7-B79BF366CFB0}" type="slidenum">
              <a:rPr lang="fi-FI" altLang="fi-FI"/>
              <a:pPr/>
              <a:t>7</a:t>
            </a:fld>
            <a:endParaRPr lang="fi-FI" altLang="fi-FI"/>
          </a:p>
        </p:txBody>
      </p:sp>
      <p:sp>
        <p:nvSpPr>
          <p:cNvPr id="27649" name="Rectangle 1">
            <a:extLst>
              <a:ext uri="{FF2B5EF4-FFF2-40B4-BE49-F238E27FC236}">
                <a16:creationId xmlns:a16="http://schemas.microsoft.com/office/drawing/2014/main" id="{D7B3EE66-08F8-4A41-84B4-4733390A20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249CEC72-17F2-4D6B-9BD5-4FC2B144934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7651" name="Text Box 3">
            <a:extLst>
              <a:ext uri="{FF2B5EF4-FFF2-40B4-BE49-F238E27FC236}">
                <a16:creationId xmlns:a16="http://schemas.microsoft.com/office/drawing/2014/main" id="{5CAA8BD0-BF59-4FAF-9F95-00EC12CEF9F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BB9F7D13-03A7-4A99-969C-2926D96BB2D8}" type="slidenum">
              <a:rPr lang="fi-FI" altLang="fi-FI">
                <a:latin typeface="+mn-lt" charset="0"/>
                <a:cs typeface="+mn-ea" charset="0"/>
              </a:rPr>
              <a:pPr hangingPunct="1">
                <a:lnSpc>
                  <a:spcPct val="100000"/>
                </a:lnSpc>
              </a:pPr>
              <a:t>7</a:t>
            </a:fld>
            <a:endParaRPr lang="fi-FI" altLang="fi-FI">
              <a:latin typeface="+mn-lt"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3AD72B-E640-4A6A-AE3E-1192DEEE4ED3}"/>
              </a:ext>
            </a:extLst>
          </p:cNvPr>
          <p:cNvSpPr>
            <a:spLocks noGrp="1" noChangeArrowheads="1"/>
          </p:cNvSpPr>
          <p:nvPr>
            <p:ph type="sldNum"/>
          </p:nvPr>
        </p:nvSpPr>
        <p:spPr>
          <a:ln/>
        </p:spPr>
        <p:txBody>
          <a:bodyPr/>
          <a:lstStyle/>
          <a:p>
            <a:fld id="{9F3CCF12-BBF0-4BB4-8AF9-55ABCCC4B67D}" type="slidenum">
              <a:rPr lang="fi-FI" altLang="fi-FI"/>
              <a:pPr/>
              <a:t>8</a:t>
            </a:fld>
            <a:endParaRPr lang="fi-FI" altLang="fi-FI"/>
          </a:p>
        </p:txBody>
      </p:sp>
      <p:sp>
        <p:nvSpPr>
          <p:cNvPr id="29697" name="Rectangle 1">
            <a:extLst>
              <a:ext uri="{FF2B5EF4-FFF2-40B4-BE49-F238E27FC236}">
                <a16:creationId xmlns:a16="http://schemas.microsoft.com/office/drawing/2014/main" id="{CB5DADAF-3C87-42BE-B545-225B753CA0F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576B70ED-010B-4C34-96F8-875A3B46A5A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29699" name="Text Box 3">
            <a:extLst>
              <a:ext uri="{FF2B5EF4-FFF2-40B4-BE49-F238E27FC236}">
                <a16:creationId xmlns:a16="http://schemas.microsoft.com/office/drawing/2014/main" id="{F97B3195-9AA6-40B7-8AB9-887E9C52B0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C6DE7DDE-BCB9-47FA-B0E1-3A2387FC01E5}" type="slidenum">
              <a:rPr lang="fi-FI" altLang="fi-FI">
                <a:latin typeface="+mn-lt" charset="0"/>
                <a:cs typeface="+mn-ea" charset="0"/>
              </a:rPr>
              <a:pPr hangingPunct="1">
                <a:lnSpc>
                  <a:spcPct val="100000"/>
                </a:lnSpc>
              </a:pPr>
              <a:t>8</a:t>
            </a:fld>
            <a:endParaRPr lang="fi-FI" altLang="fi-FI">
              <a:latin typeface="+mn-lt"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E43FE5D5-60B6-4D73-8120-5044636AC5DA}"/>
              </a:ext>
            </a:extLst>
          </p:cNvPr>
          <p:cNvSpPr>
            <a:spLocks noGrp="1" noChangeArrowheads="1"/>
          </p:cNvSpPr>
          <p:nvPr>
            <p:ph type="sldNum"/>
          </p:nvPr>
        </p:nvSpPr>
        <p:spPr>
          <a:ln/>
        </p:spPr>
        <p:txBody>
          <a:bodyPr/>
          <a:lstStyle/>
          <a:p>
            <a:fld id="{D4A3003E-077D-47CF-92EF-CE9E2A2A6240}" type="slidenum">
              <a:rPr lang="fi-FI" altLang="fi-FI"/>
              <a:pPr/>
              <a:t>9</a:t>
            </a:fld>
            <a:endParaRPr lang="fi-FI" altLang="fi-FI"/>
          </a:p>
        </p:txBody>
      </p:sp>
      <p:sp>
        <p:nvSpPr>
          <p:cNvPr id="30721" name="Rectangle 1">
            <a:extLst>
              <a:ext uri="{FF2B5EF4-FFF2-40B4-BE49-F238E27FC236}">
                <a16:creationId xmlns:a16="http://schemas.microsoft.com/office/drawing/2014/main" id="{5DEFA706-23EE-4F1C-BFF7-AA77FD346D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646F6B53-816E-489D-A482-879ED5F4D6B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i-FI" altLang="fi-FI" sz="2000">
              <a:latin typeface="Arial" panose="020B0604020202020204" pitchFamily="34" charset="0"/>
              <a:cs typeface="Arial Unicode MS" charset="0"/>
            </a:endParaRPr>
          </a:p>
        </p:txBody>
      </p:sp>
      <p:sp>
        <p:nvSpPr>
          <p:cNvPr id="30723" name="Text Box 3">
            <a:extLst>
              <a:ext uri="{FF2B5EF4-FFF2-40B4-BE49-F238E27FC236}">
                <a16:creationId xmlns:a16="http://schemas.microsoft.com/office/drawing/2014/main" id="{C6B6BD64-EB04-4011-9066-F9C5232B8B7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charset="0"/>
              </a:defRPr>
            </a:lvl9pPr>
          </a:lstStyle>
          <a:p>
            <a:pPr hangingPunct="1">
              <a:lnSpc>
                <a:spcPct val="100000"/>
              </a:lnSpc>
            </a:pPr>
            <a:fld id="{3F0054C4-865F-4171-86A4-F2D4C1662012}" type="slidenum">
              <a:rPr lang="fi-FI" altLang="fi-FI">
                <a:latin typeface="+mn-lt" charset="0"/>
                <a:cs typeface="+mn-ea" charset="0"/>
              </a:rPr>
              <a:pPr hangingPunct="1">
                <a:lnSpc>
                  <a:spcPct val="100000"/>
                </a:lnSpc>
              </a:pPr>
              <a:t>9</a:t>
            </a:fld>
            <a:endParaRPr lang="fi-FI" altLang="fi-FI">
              <a:latin typeface="+mn-lt" charset="0"/>
              <a:cs typeface="+mn-e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2E439-08C2-42F9-8452-CDC7310A2F24}"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83140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89883-5BD5-48E7-BF71-DFE4F860A45B}"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01691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96409-2091-46A6-8D15-A736C07A9863}"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83426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91815B-1BF8-4BFB-869F-57740F7463C5}"/>
              </a:ext>
            </a:extLst>
          </p:cNvPr>
          <p:cNvSpPr>
            <a:spLocks noGrp="1"/>
          </p:cNvSpPr>
          <p:nvPr>
            <p:ph type="title"/>
          </p:nvPr>
        </p:nvSpPr>
        <p:spPr>
          <a:xfrm>
            <a:off x="685800" y="609600"/>
            <a:ext cx="7770813" cy="426561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5E261E-6955-4163-B632-1F3D2A29A031}"/>
              </a:ext>
            </a:extLst>
          </p:cNvPr>
          <p:cNvSpPr>
            <a:spLocks noGrp="1"/>
          </p:cNvSpPr>
          <p:nvPr>
            <p:ph type="dt" idx="10"/>
          </p:nvPr>
        </p:nvSpPr>
        <p:spPr>
          <a:xfrm>
            <a:off x="6362700" y="6356350"/>
            <a:ext cx="2084388" cy="363538"/>
          </a:xfrm>
        </p:spPr>
        <p:txBody>
          <a:bodyPr/>
          <a:lstStyle>
            <a:lvl1pPr>
              <a:defRPr/>
            </a:lvl1pPr>
          </a:lstStyle>
          <a:p>
            <a:r>
              <a:rPr lang="fi-FI" altLang="fi-FI"/>
              <a:t>21.4.2019</a:t>
            </a:r>
          </a:p>
        </p:txBody>
      </p:sp>
      <p:sp>
        <p:nvSpPr>
          <p:cNvPr id="4" name="Dian numeron paikkamerkki 3">
            <a:extLst>
              <a:ext uri="{FF2B5EF4-FFF2-40B4-BE49-F238E27FC236}">
                <a16:creationId xmlns:a16="http://schemas.microsoft.com/office/drawing/2014/main" id="{1C4ECCA8-AD1C-4AA1-B589-3B1E38102EB0}"/>
              </a:ext>
            </a:extLst>
          </p:cNvPr>
          <p:cNvSpPr>
            <a:spLocks noGrp="1"/>
          </p:cNvSpPr>
          <p:nvPr>
            <p:ph type="sldNum" idx="11"/>
          </p:nvPr>
        </p:nvSpPr>
        <p:spPr>
          <a:xfrm>
            <a:off x="8543925" y="6356350"/>
            <a:ext cx="560388" cy="363538"/>
          </a:xfrm>
        </p:spPr>
        <p:txBody>
          <a:bodyPr/>
          <a:lstStyle>
            <a:lvl1pPr>
              <a:defRPr/>
            </a:lvl1pPr>
          </a:lstStyle>
          <a:p>
            <a:fld id="{8089E7DF-756F-4FF6-B3F9-18FC7CF73AAF}" type="slidenum">
              <a:rPr lang="fi-FI" altLang="fi-FI"/>
              <a:pPr/>
              <a:t>‹#›</a:t>
            </a:fld>
            <a:endParaRPr lang="fi-FI" altLang="fi-FI"/>
          </a:p>
        </p:txBody>
      </p:sp>
    </p:spTree>
    <p:extLst>
      <p:ext uri="{BB962C8B-B14F-4D97-AF65-F5344CB8AC3E}">
        <p14:creationId xmlns:p14="http://schemas.microsoft.com/office/powerpoint/2010/main" val="254304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2E439-08C2-42F9-8452-CDC7310A2F24}"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237958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F0418-05BE-4F6A-A9D4-7424FED8B4AE}"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326162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23F4E-65F0-4E55-B6BC-C70528340942}"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81570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3F6B0-FFAA-4196-AA08-510641C3C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73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67344-0D29-4FD8-BEC2-BD26F77E9176}"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696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45856-101D-4426-844F-8CEF9E0BDD7F}"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8933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994-9F98-4113-9D76-26C4DA30C4B7}"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2290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F0418-05BE-4F6A-A9D4-7424FED8B4AE}"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32334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DBD8-4A86-40CC-B91B-7C059E741D0D}"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860059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E7B85-4DF0-4FE1-A16B-1E4A9B78DC70}"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151207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89883-5BD5-48E7-BF71-DFE4F860A45B}"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30936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96409-2091-46A6-8D15-A736C07A9863}"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255410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2E439-08C2-42F9-8452-CDC7310A2F24}"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569122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F0418-05BE-4F6A-A9D4-7424FED8B4AE}"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148139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23F4E-65F0-4E55-B6BC-C70528340942}"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14410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3F6B0-FFAA-4196-AA08-510641C3C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525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67344-0D29-4FD8-BEC2-BD26F77E9176}"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5178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45856-101D-4426-844F-8CEF9E0BDD7F}"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80732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23F4E-65F0-4E55-B6BC-C70528340942}"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654796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994-9F98-4113-9D76-26C4DA30C4B7}"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1860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DBD8-4A86-40CC-B91B-7C059E741D0D}"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511531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E7B85-4DF0-4FE1-A16B-1E4A9B78DC70}"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888606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89883-5BD5-48E7-BF71-DFE4F860A45B}"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82047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96409-2091-46A6-8D15-A736C07A9863}"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96733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2E439-08C2-42F9-8452-CDC7310A2F24}"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Slide Number Placeholder 7"/>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050407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F0418-05BE-4F6A-A9D4-7424FED8B4AE}"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300586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523F4E-65F0-4E55-B6BC-C70528340942}"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69308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3F6B0-FFAA-4196-AA08-510641C3C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472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67344-0D29-4FD8-BEC2-BD26F77E9176}"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904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3F6B0-FFAA-4196-AA08-510641C3C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952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45856-101D-4426-844F-8CEF9E0BDD7F}"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60356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994-9F98-4113-9D76-26C4DA30C4B7}"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862656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DBD8-4A86-40CC-B91B-7C059E741D0D}"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225924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E7B85-4DF0-4FE1-A16B-1E4A9B78DC70}"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369341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89883-5BD5-48E7-BF71-DFE4F860A45B}"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557320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96409-2091-46A6-8D15-A736C07A9863}"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8564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167344-0D29-4FD8-BEC2-BD26F77E9176}"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38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45856-101D-4426-844F-8CEF9E0BDD7F}"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62703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395994-9F98-4113-9D76-26C4DA30C4B7}"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18281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BDBD8-4A86-40CC-B91B-7C059E741D0D}"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43485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E7B85-4DF0-4FE1-A16B-1E4A9B78DC70}"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477508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2E6316-4F39-4F60-96D1-410C3CF32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2806405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2E6316-4F39-4F60-96D1-410C3CF32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7481260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2E6316-4F39-4F60-96D1-410C3CF32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58683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2E6316-4F39-4F60-96D1-410C3CF32F28}" type="datetime1">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2019-04-29</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B34B5-BABD-4CBA-A3BE-E56072ECBA8D}" type="slidenum">
              <a:rPr kumimoji="0" lang="lt-LT"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902934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42D4FD10-EF84-4969-97FB-E30CD35410AD}"/>
              </a:ext>
            </a:extLst>
          </p:cNvPr>
          <p:cNvSpPr>
            <a:spLocks noGrp="1" noChangeArrowheads="1"/>
          </p:cNvSpPr>
          <p:nvPr>
            <p:ph type="title"/>
          </p:nvPr>
        </p:nvSpPr>
        <p:spPr>
          <a:xfrm>
            <a:off x="685799" y="1052736"/>
            <a:ext cx="7772400" cy="1150938"/>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i-FI" altLang="fi-FI" sz="4800" dirty="0">
                <a:solidFill>
                  <a:srgbClr val="2F5897"/>
                </a:solidFill>
                <a:latin typeface="Calibri" panose="020F0502020204030204" pitchFamily="34" charset="0"/>
              </a:rPr>
              <a:t>Vapaaehtoiset seniorit maahanmuuttajien kotoutumisen tukena</a:t>
            </a:r>
            <a:endParaRPr lang="lt-LT" altLang="fi-FI" sz="4800" dirty="0">
              <a:solidFill>
                <a:srgbClr val="2F5897"/>
              </a:solidFill>
              <a:latin typeface="Calibri" panose="020F0502020204030204" pitchFamily="34" charset="0"/>
            </a:endParaRPr>
          </a:p>
        </p:txBody>
      </p:sp>
      <p:sp>
        <p:nvSpPr>
          <p:cNvPr id="4098" name="Rectangle 2">
            <a:extLst>
              <a:ext uri="{FF2B5EF4-FFF2-40B4-BE49-F238E27FC236}">
                <a16:creationId xmlns:a16="http://schemas.microsoft.com/office/drawing/2014/main" id="{EB4B09FB-A715-459B-B152-AEEB5E90AE13}"/>
              </a:ext>
            </a:extLst>
          </p:cNvPr>
          <p:cNvSpPr>
            <a:spLocks noGrp="1" noChangeArrowheads="1"/>
          </p:cNvSpPr>
          <p:nvPr>
            <p:ph type="subTitle" idx="4294967295"/>
          </p:nvPr>
        </p:nvSpPr>
        <p:spPr>
          <a:xfrm>
            <a:off x="0" y="3741738"/>
            <a:ext cx="8353425" cy="2232025"/>
          </a:xfrm>
          <a:ln/>
        </p:spPr>
        <p:txBody>
          <a:bodyPr lIns="90000" tIns="45000" rIns="90000" bIns="45000">
            <a:normAutofit fontScale="85000" lnSpcReduction="10000"/>
          </a:bodyPr>
          <a:lstStyle/>
          <a:p>
            <a:pPr marL="0" indent="0" algn="ctr">
              <a:lnSpc>
                <a:spcPts val="5788"/>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i-FI" altLang="fi-FI" sz="4000" b="1" dirty="0">
                <a:solidFill>
                  <a:srgbClr val="2F5897"/>
                </a:solidFill>
                <a:latin typeface="Calibri" panose="020F0502020204030204" pitchFamily="34" charset="0"/>
              </a:rPr>
              <a:t>Moduuli 3</a:t>
            </a:r>
            <a:br>
              <a:rPr lang="fi-FI" altLang="fi-FI" sz="4000" b="1" dirty="0">
                <a:solidFill>
                  <a:srgbClr val="2F5897"/>
                </a:solidFill>
                <a:latin typeface="Calibri" panose="020F0502020204030204" pitchFamily="34" charset="0"/>
              </a:rPr>
            </a:br>
            <a:r>
              <a:rPr lang="fi-FI" altLang="fi-FI" sz="4000" b="1" dirty="0">
                <a:solidFill>
                  <a:srgbClr val="2F5897"/>
                </a:solidFill>
                <a:latin typeface="Calibri" panose="020F0502020204030204" pitchFamily="34" charset="0"/>
              </a:rPr>
              <a:t>Maahanmuuttajan kotoutumisteoriaa ja malleja</a:t>
            </a:r>
          </a:p>
        </p:txBody>
      </p:sp>
      <p:sp>
        <p:nvSpPr>
          <p:cNvPr id="4101" name="Text Box 5">
            <a:extLst>
              <a:ext uri="{FF2B5EF4-FFF2-40B4-BE49-F238E27FC236}">
                <a16:creationId xmlns:a16="http://schemas.microsoft.com/office/drawing/2014/main" id="{D0B467FD-7EF2-4DE2-A2E3-6DEC78F30CBB}"/>
              </a:ext>
            </a:extLst>
          </p:cNvPr>
          <p:cNvSpPr txBox="1">
            <a:spLocks noChangeArrowheads="1"/>
          </p:cNvSpPr>
          <p:nvPr/>
        </p:nvSpPr>
        <p:spPr bwMode="auto">
          <a:xfrm>
            <a:off x="8543925" y="6356350"/>
            <a:ext cx="561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pic>
        <p:nvPicPr>
          <p:cNvPr id="7" name="Picture 4">
            <a:extLst>
              <a:ext uri="{FF2B5EF4-FFF2-40B4-BE49-F238E27FC236}">
                <a16:creationId xmlns:a16="http://schemas.microsoft.com/office/drawing/2014/main" id="{9D75ABBA-F181-412C-9226-15110A8DB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04775"/>
            <a:ext cx="2938463" cy="841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a:extLst>
              <a:ext uri="{FF2B5EF4-FFF2-40B4-BE49-F238E27FC236}">
                <a16:creationId xmlns:a16="http://schemas.microsoft.com/office/drawing/2014/main" id="{432B4404-F7B6-48E2-9A7B-088A931B3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153" y="128181"/>
            <a:ext cx="1487487"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ED55C520-4F25-4D14-9EE1-6DC409606C1A}"/>
              </a:ext>
            </a:extLst>
          </p:cNvPr>
          <p:cNvSpPr txBox="1">
            <a:spLocks noChangeArrowheads="1"/>
          </p:cNvSpPr>
          <p:nvPr/>
        </p:nvSpPr>
        <p:spPr bwMode="auto">
          <a:xfrm>
            <a:off x="429126" y="856411"/>
            <a:ext cx="8496300" cy="5432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Pakolaisen määritelmä (Lähde UNHCR)</a:t>
            </a:r>
          </a:p>
          <a:p>
            <a:r>
              <a:rPr lang="fi-FI" sz="2800" dirty="0">
                <a:latin typeface="Calibri" panose="020F0502020204030204" pitchFamily="34" charset="0"/>
                <a:cs typeface="Calibri" panose="020F0502020204030204" pitchFamily="34" charset="0"/>
              </a:rPr>
              <a:t>”Yksi kansainvälisen oikeuden perusperiaatteista on, että</a:t>
            </a:r>
          </a:p>
          <a:p>
            <a:r>
              <a:rPr lang="fi-FI" sz="2800" dirty="0">
                <a:latin typeface="Calibri" panose="020F0502020204030204" pitchFamily="34" charset="0"/>
                <a:cs typeface="Calibri" panose="020F0502020204030204" pitchFamily="34" charset="0"/>
              </a:rPr>
              <a:t>pakolaisia ei saa karkottaa tai palauttaa tilanteisiin, joissa heidän elämänsä ja vapautensa ovat vaarassa.</a:t>
            </a:r>
          </a:p>
          <a:p>
            <a:r>
              <a:rPr lang="fi-FI" sz="2800" dirty="0">
                <a:latin typeface="Calibri" panose="020F0502020204030204" pitchFamily="34" charset="0"/>
                <a:cs typeface="Calibri" panose="020F0502020204030204" pitchFamily="34" charset="0"/>
              </a:rPr>
              <a:t>Pakolaisten suojelulla on monia näkökohtia. Näihin kuuluvat turvallisuus, joka palautetaan vaaroille, jotka he ovat paenneet; oikeudenmukaiset ja tehokkaat turvapaikkamenettelyt; ja toimenpiteet sen varmistamiseksi, että heidän perusoikeuksiaan</a:t>
            </a:r>
          </a:p>
          <a:p>
            <a:r>
              <a:rPr lang="fi-FI" sz="2800" dirty="0">
                <a:latin typeface="Calibri" panose="020F0502020204030204" pitchFamily="34" charset="0"/>
                <a:cs typeface="Calibri" panose="020F0502020204030204" pitchFamily="34" charset="0"/>
              </a:rPr>
              <a:t>kunnioitetaan, jotta he voivat elää arvokkaasti ja turvallisesti ja auttaa heitä löytämään pidemmän aikavälin ratkaisun.</a:t>
            </a:r>
          </a:p>
          <a:p>
            <a:r>
              <a:rPr lang="fi-FI" sz="2800" dirty="0">
                <a:latin typeface="Calibri" panose="020F0502020204030204" pitchFamily="34" charset="0"/>
                <a:cs typeface="Calibri" panose="020F0502020204030204" pitchFamily="34" charset="0"/>
              </a:rPr>
              <a:t>Jäsenvaltioilla on ensisijainen vastuu tästä suojelusta. ”</a:t>
            </a:r>
            <a:endParaRPr lang="lt-LT" altLang="fi-FI" sz="2800" dirty="0">
              <a:latin typeface="Calibri" panose="020F0502020204030204" pitchFamily="34" charset="0"/>
              <a:cs typeface="Calibri" panose="020F0502020204030204" pitchFamily="34" charset="0"/>
            </a:endParaRPr>
          </a:p>
        </p:txBody>
      </p:sp>
      <p:pic>
        <p:nvPicPr>
          <p:cNvPr id="13316" name="Picture 4">
            <a:extLst>
              <a:ext uri="{FF2B5EF4-FFF2-40B4-BE49-F238E27FC236}">
                <a16:creationId xmlns:a16="http://schemas.microsoft.com/office/drawing/2014/main" id="{F3BEB5C8-6A99-4DB6-BD6E-436FA9849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935C30BB-43F7-407C-BE41-23F388C7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id="{5C37FB2E-B16F-470C-B5B9-16892F77BDA1}"/>
              </a:ext>
            </a:extLst>
          </p:cNvPr>
          <p:cNvSpPr txBox="1">
            <a:spLocks noChangeArrowheads="1"/>
          </p:cNvSpPr>
          <p:nvPr/>
        </p:nvSpPr>
        <p:spPr bwMode="auto">
          <a:xfrm>
            <a:off x="319906" y="632013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6932A575-7503-40F0-8C14-4BDF08438B5D}" type="slidenum">
              <a:rPr lang="fi-FI" altLang="fi-FI">
                <a:latin typeface="Palatino Linotype" panose="02040502050505030304" pitchFamily="18" charset="0"/>
              </a:rPr>
              <a:pPr algn="ctr" hangingPunct="1">
                <a:lnSpc>
                  <a:spcPct val="100000"/>
                </a:lnSpc>
              </a:pPr>
              <a:t>10</a:t>
            </a:fld>
            <a:endParaRPr lang="fi-FI" altLang="fi-FI" dirty="0">
              <a:latin typeface="Palatino Linotype" panose="02040502050505030304" pitchFamily="18" charset="0"/>
            </a:endParaRPr>
          </a:p>
        </p:txBody>
      </p:sp>
      <p:sp>
        <p:nvSpPr>
          <p:cNvPr id="11" name="Text Box 2">
            <a:extLst>
              <a:ext uri="{FF2B5EF4-FFF2-40B4-BE49-F238E27FC236}">
                <a16:creationId xmlns:a16="http://schemas.microsoft.com/office/drawing/2014/main" id="{52F4A483-5CB3-4C50-8A4A-71F60E4A773D}"/>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359305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ED55C520-4F25-4D14-9EE1-6DC409606C1A}"/>
              </a:ext>
            </a:extLst>
          </p:cNvPr>
          <p:cNvSpPr txBox="1">
            <a:spLocks noChangeArrowheads="1"/>
          </p:cNvSpPr>
          <p:nvPr/>
        </p:nvSpPr>
        <p:spPr bwMode="auto">
          <a:xfrm>
            <a:off x="429126" y="856411"/>
            <a:ext cx="8496300" cy="5432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400" dirty="0">
                <a:latin typeface="Calibri" panose="020F0502020204030204" pitchFamily="34" charset="0"/>
                <a:cs typeface="Calibri" panose="020F0502020204030204" pitchFamily="34" charset="0"/>
              </a:rPr>
              <a:t>Vuonna 2017 noin 66–67 miljoonaa ihmistä maailmassa oli</a:t>
            </a:r>
          </a:p>
          <a:p>
            <a:r>
              <a:rPr lang="fi-FI" sz="2400" dirty="0">
                <a:latin typeface="Calibri" panose="020F0502020204030204" pitchFamily="34" charset="0"/>
                <a:cs typeface="Calibri" panose="020F0502020204030204" pitchFamily="34" charset="0"/>
              </a:rPr>
              <a:t>pakolaisia. Heidän täytyi lähteä kotiin sodan, </a:t>
            </a:r>
            <a:r>
              <a:rPr lang="fi-FI" sz="2400" dirty="0" err="1">
                <a:latin typeface="Calibri" panose="020F0502020204030204" pitchFamily="34" charset="0"/>
                <a:cs typeface="Calibri" panose="020F0502020204030204" pitchFamily="34" charset="0"/>
              </a:rPr>
              <a:t>konf</a:t>
            </a:r>
            <a:r>
              <a:rPr lang="fi-FI" sz="2400" dirty="0">
                <a:latin typeface="Calibri" panose="020F0502020204030204" pitchFamily="34" charset="0"/>
                <a:cs typeface="Calibri" panose="020F0502020204030204" pitchFamily="34" charset="0"/>
              </a:rPr>
              <a:t> </a:t>
            </a:r>
            <a:r>
              <a:rPr lang="fi-FI" sz="2400" dirty="0" err="1">
                <a:latin typeface="Calibri" panose="020F0502020204030204" pitchFamily="34" charset="0"/>
                <a:cs typeface="Calibri" panose="020F0502020204030204" pitchFamily="34" charset="0"/>
              </a:rPr>
              <a:t>liktien</a:t>
            </a:r>
            <a:r>
              <a:rPr lang="fi-FI" sz="2400" dirty="0">
                <a:latin typeface="Calibri" panose="020F0502020204030204" pitchFamily="34" charset="0"/>
                <a:cs typeface="Calibri" panose="020F0502020204030204" pitchFamily="34" charset="0"/>
              </a:rPr>
              <a:t>, vainon</a:t>
            </a:r>
          </a:p>
          <a:p>
            <a:r>
              <a:rPr lang="fi-FI" sz="2400" dirty="0">
                <a:latin typeface="Calibri" panose="020F0502020204030204" pitchFamily="34" charset="0"/>
                <a:cs typeface="Calibri" panose="020F0502020204030204" pitchFamily="34" charset="0"/>
              </a:rPr>
              <a:t>takia. Numero ei ole koskaan ollut niin korkea. Vuonna 2016 IOM</a:t>
            </a:r>
          </a:p>
          <a:p>
            <a:r>
              <a:rPr lang="fi-FI" sz="2400" dirty="0">
                <a:latin typeface="Calibri" panose="020F0502020204030204" pitchFamily="34" charset="0"/>
                <a:cs typeface="Calibri" panose="020F0502020204030204" pitchFamily="34" charset="0"/>
              </a:rPr>
              <a:t>(kansainvälinen YK: n maahanmuuttojärjestö) oli 65 miljoonaa</a:t>
            </a:r>
          </a:p>
          <a:p>
            <a:r>
              <a:rPr lang="fi-FI" sz="2400" dirty="0">
                <a:latin typeface="Calibri" panose="020F0502020204030204" pitchFamily="34" charset="0"/>
                <a:cs typeface="Calibri" panose="020F0502020204030204" pitchFamily="34" charset="0"/>
              </a:rPr>
              <a:t>pakolaista, vuonna 2015 55 miljoonaa. YK: n pakolaisasiain</a:t>
            </a:r>
          </a:p>
          <a:p>
            <a:r>
              <a:rPr lang="fi-FI" sz="2400" dirty="0">
                <a:latin typeface="Calibri" panose="020F0502020204030204" pitchFamily="34" charset="0"/>
                <a:cs typeface="Calibri" panose="020F0502020204030204" pitchFamily="34" charset="0"/>
              </a:rPr>
              <a:t>päävaltuutettu ei koskaan laskenut kasvua niin nopeasti kuin</a:t>
            </a:r>
          </a:p>
          <a:p>
            <a:r>
              <a:rPr lang="fi-FI" sz="2400" dirty="0">
                <a:latin typeface="Calibri" panose="020F0502020204030204" pitchFamily="34" charset="0"/>
                <a:cs typeface="Calibri" panose="020F0502020204030204" pitchFamily="34" charset="0"/>
              </a:rPr>
              <a:t>vuosina 2015–2016.</a:t>
            </a:r>
          </a:p>
          <a:p>
            <a:r>
              <a:rPr lang="fi-FI" sz="2400" dirty="0">
                <a:latin typeface="Calibri" panose="020F0502020204030204" pitchFamily="34" charset="0"/>
                <a:cs typeface="Calibri" panose="020F0502020204030204" pitchFamily="34" charset="0"/>
              </a:rPr>
              <a:t>15 suurta konfliktia pakotti ihmiset pakenemaan!</a:t>
            </a:r>
          </a:p>
          <a:p>
            <a:r>
              <a:rPr lang="fi-FI" sz="2400" dirty="0">
                <a:latin typeface="Calibri" panose="020F0502020204030204" pitchFamily="34" charset="0"/>
                <a:cs typeface="Calibri" panose="020F0502020204030204" pitchFamily="34" charset="0"/>
              </a:rPr>
              <a:t>Pakolaisten eniten lisääntynyt määrä on todettu Syyriassa. 7,6</a:t>
            </a:r>
          </a:p>
          <a:p>
            <a:r>
              <a:rPr lang="fi-FI" sz="2400" dirty="0">
                <a:latin typeface="Calibri" panose="020F0502020204030204" pitchFamily="34" charset="0"/>
                <a:cs typeface="Calibri" panose="020F0502020204030204" pitchFamily="34" charset="0"/>
              </a:rPr>
              <a:t>miljoonaa Syyriaa joutui lähtemään kodeistaan. Monet heistä</a:t>
            </a:r>
          </a:p>
          <a:p>
            <a:r>
              <a:rPr lang="fi-FI" sz="2400" dirty="0">
                <a:latin typeface="Calibri" panose="020F0502020204030204" pitchFamily="34" charset="0"/>
                <a:cs typeface="Calibri" panose="020F0502020204030204" pitchFamily="34" charset="0"/>
              </a:rPr>
              <a:t>jäivät Syyriaan, 3,9 miljoonaa meni naapurimaihin.</a:t>
            </a:r>
          </a:p>
          <a:p>
            <a:r>
              <a:rPr lang="fi-FI" sz="2400" dirty="0">
                <a:latin typeface="Calibri" panose="020F0502020204030204" pitchFamily="34" charset="0"/>
                <a:cs typeface="Calibri" panose="020F0502020204030204" pitchFamily="34" charset="0"/>
              </a:rPr>
              <a:t>Sota ja konfliktit ovat läsnä myös muissa maissa: </a:t>
            </a:r>
            <a:r>
              <a:rPr lang="fi-FI" sz="2400" dirty="0" err="1">
                <a:latin typeface="Calibri" panose="020F0502020204030204" pitchFamily="34" charset="0"/>
                <a:cs typeface="Calibri" panose="020F0502020204030204" pitchFamily="34" charset="0"/>
              </a:rPr>
              <a:t>Iraque</a:t>
            </a:r>
            <a:r>
              <a:rPr lang="fi-FI" sz="2400" dirty="0">
                <a:latin typeface="Calibri" panose="020F0502020204030204" pitchFamily="34" charset="0"/>
                <a:cs typeface="Calibri" panose="020F0502020204030204" pitchFamily="34" charset="0"/>
              </a:rPr>
              <a:t>, Etelä-</a:t>
            </a:r>
          </a:p>
          <a:p>
            <a:r>
              <a:rPr lang="fi-FI" sz="2400" dirty="0">
                <a:latin typeface="Calibri" panose="020F0502020204030204" pitchFamily="34" charset="0"/>
                <a:cs typeface="Calibri" panose="020F0502020204030204" pitchFamily="34" charset="0"/>
              </a:rPr>
              <a:t>Sudan, Keski-Afrikan tasavalta, Jemen, Burundi, Ukraina,</a:t>
            </a:r>
          </a:p>
          <a:p>
            <a:r>
              <a:rPr lang="fi-FI" sz="2400" dirty="0">
                <a:latin typeface="Calibri" panose="020F0502020204030204" pitchFamily="34" charset="0"/>
                <a:cs typeface="Calibri" panose="020F0502020204030204" pitchFamily="34" charset="0"/>
              </a:rPr>
              <a:t>Myanmar, Ruanda, Nigeria - vain muutamia.</a:t>
            </a:r>
            <a:endParaRPr lang="lt-LT" altLang="fi-FI" sz="2400" dirty="0">
              <a:latin typeface="Calibri" panose="020F0502020204030204" pitchFamily="34" charset="0"/>
              <a:cs typeface="Calibri" panose="020F0502020204030204" pitchFamily="34" charset="0"/>
            </a:endParaRPr>
          </a:p>
        </p:txBody>
      </p:sp>
      <p:pic>
        <p:nvPicPr>
          <p:cNvPr id="13316" name="Picture 4">
            <a:extLst>
              <a:ext uri="{FF2B5EF4-FFF2-40B4-BE49-F238E27FC236}">
                <a16:creationId xmlns:a16="http://schemas.microsoft.com/office/drawing/2014/main" id="{F3BEB5C8-6A99-4DB6-BD6E-436FA9849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935C30BB-43F7-407C-BE41-23F388C7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id="{5C37FB2E-B16F-470C-B5B9-16892F77BDA1}"/>
              </a:ext>
            </a:extLst>
          </p:cNvPr>
          <p:cNvSpPr txBox="1">
            <a:spLocks noChangeArrowheads="1"/>
          </p:cNvSpPr>
          <p:nvPr/>
        </p:nvSpPr>
        <p:spPr bwMode="auto">
          <a:xfrm>
            <a:off x="319906" y="632013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6932A575-7503-40F0-8C14-4BDF08438B5D}" type="slidenum">
              <a:rPr lang="fi-FI" altLang="fi-FI">
                <a:latin typeface="Palatino Linotype" panose="02040502050505030304" pitchFamily="18" charset="0"/>
              </a:rPr>
              <a:pPr algn="ctr" hangingPunct="1">
                <a:lnSpc>
                  <a:spcPct val="100000"/>
                </a:lnSpc>
              </a:pPr>
              <a:t>11</a:t>
            </a:fld>
            <a:endParaRPr lang="fi-FI" altLang="fi-FI" dirty="0">
              <a:latin typeface="Palatino Linotype" panose="02040502050505030304" pitchFamily="18" charset="0"/>
            </a:endParaRPr>
          </a:p>
        </p:txBody>
      </p:sp>
      <p:sp>
        <p:nvSpPr>
          <p:cNvPr id="11" name="Text Box 2">
            <a:extLst>
              <a:ext uri="{FF2B5EF4-FFF2-40B4-BE49-F238E27FC236}">
                <a16:creationId xmlns:a16="http://schemas.microsoft.com/office/drawing/2014/main" id="{52F4A483-5CB3-4C50-8A4A-71F60E4A773D}"/>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518741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AB2F8201-59F9-4971-8752-1494ADCD0792}"/>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endParaRPr lang="lt-LT" altLang="fi-FI" sz="240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a:solidFill>
                <a:srgbClr val="808080"/>
              </a:solidFill>
              <a:latin typeface="Calibri" panose="020F0502020204030204" pitchFamily="34" charset="0"/>
            </a:endParaRPr>
          </a:p>
        </p:txBody>
      </p:sp>
      <p:pic>
        <p:nvPicPr>
          <p:cNvPr id="14340" name="Picture 4">
            <a:extLst>
              <a:ext uri="{FF2B5EF4-FFF2-40B4-BE49-F238E27FC236}">
                <a16:creationId xmlns:a16="http://schemas.microsoft.com/office/drawing/2014/main" id="{0A49665A-2C7E-4A9D-8564-5CD284975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a:extLst>
              <a:ext uri="{FF2B5EF4-FFF2-40B4-BE49-F238E27FC236}">
                <a16:creationId xmlns:a16="http://schemas.microsoft.com/office/drawing/2014/main" id="{CBCEF1B5-950B-4BC9-8395-1E4155AD3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2" name="Text Box 6">
            <a:extLst>
              <a:ext uri="{FF2B5EF4-FFF2-40B4-BE49-F238E27FC236}">
                <a16:creationId xmlns:a16="http://schemas.microsoft.com/office/drawing/2014/main" id="{EA9FB2D3-22EC-4A51-93C3-A11178ABADDB}"/>
              </a:ext>
            </a:extLst>
          </p:cNvPr>
          <p:cNvSpPr txBox="1">
            <a:spLocks noChangeArrowheads="1"/>
          </p:cNvSpPr>
          <p:nvPr/>
        </p:nvSpPr>
        <p:spPr bwMode="auto">
          <a:xfrm>
            <a:off x="220663" y="6354763"/>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67635929-CFBE-4EBF-B5D9-F45AAE2CB9D9}" type="slidenum">
              <a:rPr lang="fi-FI" altLang="fi-FI">
                <a:latin typeface="Palatino Linotype" panose="02040502050505030304" pitchFamily="18" charset="0"/>
              </a:rPr>
              <a:pPr algn="ctr" hangingPunct="1">
                <a:lnSpc>
                  <a:spcPct val="100000"/>
                </a:lnSpc>
              </a:pPr>
              <a:t>12</a:t>
            </a:fld>
            <a:endParaRPr lang="fi-FI" altLang="fi-FI">
              <a:latin typeface="Palatino Linotype" panose="02040502050505030304" pitchFamily="18" charset="0"/>
            </a:endParaRPr>
          </a:p>
        </p:txBody>
      </p:sp>
      <p:pic>
        <p:nvPicPr>
          <p:cNvPr id="14343" name="Picture 7">
            <a:extLst>
              <a:ext uri="{FF2B5EF4-FFF2-40B4-BE49-F238E27FC236}">
                <a16:creationId xmlns:a16="http://schemas.microsoft.com/office/drawing/2014/main" id="{2CCE7E4E-18B4-401A-96A6-ACB60259E7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38" y="1146496"/>
            <a:ext cx="8281694" cy="43664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a:extLst>
              <a:ext uri="{FF2B5EF4-FFF2-40B4-BE49-F238E27FC236}">
                <a16:creationId xmlns:a16="http://schemas.microsoft.com/office/drawing/2014/main" id="{10094BA8-D00A-4C64-B9B5-8C354B5FFD2B}"/>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E2F1007-E73E-4677-AEFF-C172F1702522}"/>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endParaRPr lang="lt-LT" altLang="fi-FI" sz="240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a:solidFill>
                <a:srgbClr val="808080"/>
              </a:solidFill>
              <a:latin typeface="Calibri" panose="020F0502020204030204" pitchFamily="34" charset="0"/>
            </a:endParaRPr>
          </a:p>
        </p:txBody>
      </p:sp>
      <p:pic>
        <p:nvPicPr>
          <p:cNvPr id="15364" name="Picture 4">
            <a:extLst>
              <a:ext uri="{FF2B5EF4-FFF2-40B4-BE49-F238E27FC236}">
                <a16:creationId xmlns:a16="http://schemas.microsoft.com/office/drawing/2014/main" id="{917406A4-18D6-44C9-B0CE-5B9B9E868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a:extLst>
              <a:ext uri="{FF2B5EF4-FFF2-40B4-BE49-F238E27FC236}">
                <a16:creationId xmlns:a16="http://schemas.microsoft.com/office/drawing/2014/main" id="{BBF5DD1A-3106-4D3F-99B1-86FF98F94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6">
            <a:extLst>
              <a:ext uri="{FF2B5EF4-FFF2-40B4-BE49-F238E27FC236}">
                <a16:creationId xmlns:a16="http://schemas.microsoft.com/office/drawing/2014/main" id="{1688307E-F8CC-48AE-9D32-055D4FCD6E3E}"/>
              </a:ext>
            </a:extLst>
          </p:cNvPr>
          <p:cNvSpPr txBox="1">
            <a:spLocks noChangeArrowheads="1"/>
          </p:cNvSpPr>
          <p:nvPr/>
        </p:nvSpPr>
        <p:spPr bwMode="auto">
          <a:xfrm>
            <a:off x="179388" y="6284595"/>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0DB3EAE0-66A7-4C83-B2C8-BE58CE659F8B}" type="slidenum">
              <a:rPr lang="fi-FI" altLang="fi-FI">
                <a:latin typeface="Palatino Linotype" panose="02040502050505030304" pitchFamily="18" charset="0"/>
              </a:rPr>
              <a:pPr algn="ctr" hangingPunct="1">
                <a:lnSpc>
                  <a:spcPct val="100000"/>
                </a:lnSpc>
              </a:pPr>
              <a:t>13</a:t>
            </a:fld>
            <a:endParaRPr lang="fi-FI" altLang="fi-FI">
              <a:latin typeface="Palatino Linotype" panose="02040502050505030304" pitchFamily="18" charset="0"/>
            </a:endParaRPr>
          </a:p>
        </p:txBody>
      </p:sp>
      <p:pic>
        <p:nvPicPr>
          <p:cNvPr id="15367" name="Picture 7">
            <a:extLst>
              <a:ext uri="{FF2B5EF4-FFF2-40B4-BE49-F238E27FC236}">
                <a16:creationId xmlns:a16="http://schemas.microsoft.com/office/drawing/2014/main" id="{24E2F5D7-A398-4664-BE13-5CCAF7672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603446"/>
            <a:ext cx="7416824" cy="54156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a:extLst>
              <a:ext uri="{FF2B5EF4-FFF2-40B4-BE49-F238E27FC236}">
                <a16:creationId xmlns:a16="http://schemas.microsoft.com/office/drawing/2014/main" id="{CAB81200-FAA3-479B-9EBC-1CD54FF743D7}"/>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1FC12EA2-CA6D-4BE3-952F-D9EAB9DBC4C6}"/>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endParaRPr lang="lt-LT" altLang="fi-FI" sz="240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a:solidFill>
                <a:srgbClr val="808080"/>
              </a:solidFill>
              <a:latin typeface="Calibri" panose="020F0502020204030204" pitchFamily="34" charset="0"/>
            </a:endParaRPr>
          </a:p>
        </p:txBody>
      </p:sp>
      <p:pic>
        <p:nvPicPr>
          <p:cNvPr id="16388" name="Picture 4">
            <a:extLst>
              <a:ext uri="{FF2B5EF4-FFF2-40B4-BE49-F238E27FC236}">
                <a16:creationId xmlns:a16="http://schemas.microsoft.com/office/drawing/2014/main" id="{956203B4-5CC8-4EE2-93CD-1CE9677D0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a:extLst>
              <a:ext uri="{FF2B5EF4-FFF2-40B4-BE49-F238E27FC236}">
                <a16:creationId xmlns:a16="http://schemas.microsoft.com/office/drawing/2014/main" id="{0138E96C-8C3F-40FE-92C6-A1E0D7573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a:extLst>
              <a:ext uri="{FF2B5EF4-FFF2-40B4-BE49-F238E27FC236}">
                <a16:creationId xmlns:a16="http://schemas.microsoft.com/office/drawing/2014/main" id="{E5962344-588F-49B4-AD56-0E28258CF874}"/>
              </a:ext>
            </a:extLst>
          </p:cNvPr>
          <p:cNvSpPr txBox="1">
            <a:spLocks noChangeArrowheads="1"/>
          </p:cNvSpPr>
          <p:nvPr/>
        </p:nvSpPr>
        <p:spPr bwMode="auto">
          <a:xfrm>
            <a:off x="179388" y="622563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245B25AC-CC55-4016-A34D-9D6C28791329}" type="slidenum">
              <a:rPr lang="fi-FI" altLang="fi-FI">
                <a:latin typeface="Palatino Linotype" panose="02040502050505030304" pitchFamily="18" charset="0"/>
              </a:rPr>
              <a:pPr algn="ctr" hangingPunct="1">
                <a:lnSpc>
                  <a:spcPct val="100000"/>
                </a:lnSpc>
              </a:pPr>
              <a:t>14</a:t>
            </a:fld>
            <a:endParaRPr lang="fi-FI" altLang="fi-FI" dirty="0">
              <a:latin typeface="Palatino Linotype" panose="02040502050505030304" pitchFamily="18" charset="0"/>
            </a:endParaRPr>
          </a:p>
        </p:txBody>
      </p:sp>
      <p:pic>
        <p:nvPicPr>
          <p:cNvPr id="16391" name="Picture 7">
            <a:extLst>
              <a:ext uri="{FF2B5EF4-FFF2-40B4-BE49-F238E27FC236}">
                <a16:creationId xmlns:a16="http://schemas.microsoft.com/office/drawing/2014/main" id="{85B4541E-D05D-4B2B-991C-BE18DD01A0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225749"/>
            <a:ext cx="7698593" cy="39525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a:extLst>
              <a:ext uri="{FF2B5EF4-FFF2-40B4-BE49-F238E27FC236}">
                <a16:creationId xmlns:a16="http://schemas.microsoft.com/office/drawing/2014/main" id="{5B57B774-0808-41AD-B244-170274E00D68}"/>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30898BF1-9920-4BBE-B0F4-5A3D0246B948}"/>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endParaRPr lang="lt-LT" altLang="fi-FI" sz="240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a:solidFill>
                <a:srgbClr val="808080"/>
              </a:solidFill>
              <a:latin typeface="Calibri" panose="020F0502020204030204" pitchFamily="34" charset="0"/>
            </a:endParaRPr>
          </a:p>
        </p:txBody>
      </p:sp>
      <p:pic>
        <p:nvPicPr>
          <p:cNvPr id="17412" name="Picture 4">
            <a:extLst>
              <a:ext uri="{FF2B5EF4-FFF2-40B4-BE49-F238E27FC236}">
                <a16:creationId xmlns:a16="http://schemas.microsoft.com/office/drawing/2014/main" id="{2F76E90E-50E3-48C7-97B6-0685ED93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a:extLst>
              <a:ext uri="{FF2B5EF4-FFF2-40B4-BE49-F238E27FC236}">
                <a16:creationId xmlns:a16="http://schemas.microsoft.com/office/drawing/2014/main" id="{C7EE2A72-70A2-4B20-82C6-E71ECC098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6">
            <a:extLst>
              <a:ext uri="{FF2B5EF4-FFF2-40B4-BE49-F238E27FC236}">
                <a16:creationId xmlns:a16="http://schemas.microsoft.com/office/drawing/2014/main" id="{65ADAD8F-A819-4D50-8937-079C1AA087E4}"/>
              </a:ext>
            </a:extLst>
          </p:cNvPr>
          <p:cNvSpPr txBox="1">
            <a:spLocks noChangeArrowheads="1"/>
          </p:cNvSpPr>
          <p:nvPr/>
        </p:nvSpPr>
        <p:spPr bwMode="auto">
          <a:xfrm>
            <a:off x="143669" y="6243638"/>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A3ADE7EF-0C7A-4D53-87B3-832F6ED23D30}" type="slidenum">
              <a:rPr lang="fi-FI" altLang="fi-FI" b="1">
                <a:latin typeface="Palatino Linotype" panose="02040502050505030304" pitchFamily="18" charset="0"/>
              </a:rPr>
              <a:pPr algn="ctr" hangingPunct="1">
                <a:lnSpc>
                  <a:spcPct val="100000"/>
                </a:lnSpc>
              </a:pPr>
              <a:t>15</a:t>
            </a:fld>
            <a:endParaRPr lang="fi-FI" altLang="fi-FI" b="1">
              <a:latin typeface="Palatino Linotype" panose="02040502050505030304" pitchFamily="18" charset="0"/>
            </a:endParaRPr>
          </a:p>
        </p:txBody>
      </p:sp>
      <p:pic>
        <p:nvPicPr>
          <p:cNvPr id="17415" name="Picture 7">
            <a:extLst>
              <a:ext uri="{FF2B5EF4-FFF2-40B4-BE49-F238E27FC236}">
                <a16:creationId xmlns:a16="http://schemas.microsoft.com/office/drawing/2014/main" id="{402ECD45-AC5A-4A3C-A6F6-A78ABFF75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481138"/>
            <a:ext cx="7880350" cy="410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a:extLst>
              <a:ext uri="{FF2B5EF4-FFF2-40B4-BE49-F238E27FC236}">
                <a16:creationId xmlns:a16="http://schemas.microsoft.com/office/drawing/2014/main" id="{DA03339A-B0A4-49AA-A4D6-810EA2F10462}"/>
              </a:ext>
            </a:extLst>
          </p:cNvPr>
          <p:cNvSpPr txBox="1">
            <a:spLocks noChangeArrowheads="1"/>
          </p:cNvSpPr>
          <p:nvPr/>
        </p:nvSpPr>
        <p:spPr bwMode="auto">
          <a:xfrm>
            <a:off x="2123728" y="256971"/>
            <a:ext cx="6080591" cy="568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8A91C80-7C28-414C-99F0-1676478F2578}"/>
              </a:ext>
            </a:extLst>
          </p:cNvPr>
          <p:cNvSpPr txBox="1">
            <a:spLocks noChangeArrowheads="1"/>
          </p:cNvSpPr>
          <p:nvPr/>
        </p:nvSpPr>
        <p:spPr bwMode="auto">
          <a:xfrm>
            <a:off x="575489" y="1340768"/>
            <a:ext cx="8594159" cy="456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200" dirty="0">
                <a:latin typeface="Calibri" panose="020F0502020204030204" pitchFamily="34" charset="0"/>
                <a:cs typeface="Calibri" panose="020F0502020204030204" pitchFamily="34" charset="0"/>
              </a:rPr>
              <a:t>Maailmanlaajuisen muuttoliikkeen tulevaisuuden skenaariot</a:t>
            </a:r>
          </a:p>
          <a:p>
            <a:r>
              <a:rPr lang="fi-FI" sz="2200" dirty="0">
                <a:latin typeface="Calibri" panose="020F0502020204030204" pitchFamily="34" charset="0"/>
                <a:cs typeface="Calibri" panose="020F0502020204030204" pitchFamily="34" charset="0"/>
              </a:rPr>
              <a:t>Ilmastonmuutos, veden puute ja Pohjois-Afrikan maatalouden</a:t>
            </a:r>
          </a:p>
          <a:p>
            <a:r>
              <a:rPr lang="fi-FI" sz="2200" dirty="0">
                <a:latin typeface="Calibri" panose="020F0502020204030204" pitchFamily="34" charset="0"/>
                <a:cs typeface="Calibri" panose="020F0502020204030204" pitchFamily="34" charset="0"/>
              </a:rPr>
              <a:t>ongelmat</a:t>
            </a:r>
          </a:p>
          <a:p>
            <a:r>
              <a:rPr lang="fi-FI" sz="2200" dirty="0" err="1">
                <a:latin typeface="Calibri" panose="020F0502020204030204" pitchFamily="34" charset="0"/>
                <a:cs typeface="Calibri" panose="020F0502020204030204" pitchFamily="34" charset="0"/>
              </a:rPr>
              <a:t>Mega</a:t>
            </a:r>
            <a:r>
              <a:rPr lang="fi-FI" sz="2200" dirty="0">
                <a:latin typeface="Calibri" panose="020F0502020204030204" pitchFamily="34" charset="0"/>
                <a:cs typeface="Calibri" panose="020F0502020204030204" pitchFamily="34" charset="0"/>
              </a:rPr>
              <a:t>-Kaupungit, jotka ovat kärsineet veden ja jätehuollon</a:t>
            </a:r>
          </a:p>
          <a:p>
            <a:r>
              <a:rPr lang="fi-FI" sz="2200" dirty="0">
                <a:latin typeface="Calibri" panose="020F0502020204030204" pitchFamily="34" charset="0"/>
                <a:cs typeface="Calibri" panose="020F0502020204030204" pitchFamily="34" charset="0"/>
              </a:rPr>
              <a:t>ongelmista (ts. Kapkaupunki)</a:t>
            </a:r>
          </a:p>
          <a:p>
            <a:r>
              <a:rPr lang="fi-FI" sz="2200" dirty="0">
                <a:latin typeface="Calibri" panose="020F0502020204030204" pitchFamily="34" charset="0"/>
                <a:cs typeface="Calibri" panose="020F0502020204030204" pitchFamily="34" charset="0"/>
              </a:rPr>
              <a:t>Sodat Nigeriassa, Etelä-Sudan, Mali</a:t>
            </a:r>
          </a:p>
          <a:p>
            <a:r>
              <a:rPr lang="fi-FI" sz="2200" dirty="0">
                <a:latin typeface="Calibri" panose="020F0502020204030204" pitchFamily="34" charset="0"/>
                <a:cs typeface="Calibri" panose="020F0502020204030204" pitchFamily="34" charset="0"/>
              </a:rPr>
              <a:t>Talouskriisin ja sisällissodan vaarat Turkissa, Brasiliassa,</a:t>
            </a:r>
          </a:p>
          <a:p>
            <a:r>
              <a:rPr lang="fi-FI" sz="2200" dirty="0">
                <a:latin typeface="Calibri" panose="020F0502020204030204" pitchFamily="34" charset="0"/>
                <a:cs typeface="Calibri" panose="020F0502020204030204" pitchFamily="34" charset="0"/>
              </a:rPr>
              <a:t>Pakistanissa</a:t>
            </a:r>
          </a:p>
          <a:p>
            <a:r>
              <a:rPr lang="fi-FI" sz="2200" dirty="0">
                <a:latin typeface="Calibri" panose="020F0502020204030204" pitchFamily="34" charset="0"/>
                <a:cs typeface="Calibri" panose="020F0502020204030204" pitchFamily="34" charset="0"/>
              </a:rPr>
              <a:t>Ihmisoikeuksien rajoittaminen 81 maassa vuonna 2016</a:t>
            </a:r>
          </a:p>
          <a:p>
            <a:r>
              <a:rPr lang="fi-FI" sz="2200" dirty="0">
                <a:latin typeface="Calibri" panose="020F0502020204030204" pitchFamily="34" charset="0"/>
                <a:cs typeface="Calibri" panose="020F0502020204030204" pitchFamily="34" charset="0"/>
              </a:rPr>
              <a:t>Poliittisen kriisin vaara Lähi-idässä, Latinalaisessa Amerikassa ja</a:t>
            </a:r>
          </a:p>
          <a:p>
            <a:r>
              <a:rPr lang="fi-FI" sz="2200" dirty="0">
                <a:latin typeface="Calibri" panose="020F0502020204030204" pitchFamily="34" charset="0"/>
                <a:cs typeface="Calibri" panose="020F0502020204030204" pitchFamily="34" charset="0"/>
              </a:rPr>
              <a:t>Koreassa</a:t>
            </a:r>
          </a:p>
          <a:p>
            <a:r>
              <a:rPr lang="fi-FI" sz="2200" dirty="0">
                <a:latin typeface="Calibri" panose="020F0502020204030204" pitchFamily="34" charset="0"/>
                <a:cs typeface="Calibri" panose="020F0502020204030204" pitchFamily="34" charset="0"/>
              </a:rPr>
              <a:t>Vesi- ja puhdasta ilmaa - peruselementtejä, joita me kaikki</a:t>
            </a:r>
          </a:p>
          <a:p>
            <a:r>
              <a:rPr lang="fi-FI" sz="2200" dirty="0">
                <a:latin typeface="Calibri" panose="020F0502020204030204" pitchFamily="34" charset="0"/>
                <a:cs typeface="Calibri" panose="020F0502020204030204" pitchFamily="34" charset="0"/>
              </a:rPr>
              <a:t>tarvitsemme elämään - pidetään tärkeänä syynä</a:t>
            </a:r>
          </a:p>
          <a:p>
            <a:r>
              <a:rPr lang="fi-FI" sz="2200" dirty="0">
                <a:latin typeface="Calibri" panose="020F0502020204030204" pitchFamily="34" charset="0"/>
                <a:cs typeface="Calibri" panose="020F0502020204030204" pitchFamily="34" charset="0"/>
              </a:rPr>
              <a:t>muuttoliikkeeseen tulevina vuosikymmeninä.</a:t>
            </a:r>
            <a:br>
              <a:rPr lang="lt-LT" altLang="fi-FI" sz="2200" dirty="0">
                <a:latin typeface="Century Gothic" panose="020B0502020202020204" pitchFamily="34" charset="0"/>
              </a:rPr>
            </a:br>
            <a:br>
              <a:rPr lang="lt-LT" altLang="fi-FI" sz="2200" dirty="0">
                <a:latin typeface="Century Gothic" panose="020B0502020202020204" pitchFamily="34" charset="0"/>
              </a:rPr>
            </a:br>
            <a:br>
              <a:rPr lang="lt-LT" altLang="fi-FI" sz="2200" dirty="0">
                <a:latin typeface="Century Gothic" panose="020B0502020202020204" pitchFamily="34" charset="0"/>
              </a:rPr>
            </a:br>
            <a:endParaRPr lang="lt-LT" altLang="fi-FI" sz="2200" dirty="0">
              <a:latin typeface="Century Gothic" panose="020B0502020202020204" pitchFamily="34" charset="0"/>
            </a:endParaRPr>
          </a:p>
          <a:p>
            <a:pPr hangingPunct="1">
              <a:lnSpc>
                <a:spcPct val="100000"/>
              </a:lnSpc>
              <a:spcBef>
                <a:spcPts val="488"/>
              </a:spcBef>
              <a:spcAft>
                <a:spcPts val="1425"/>
              </a:spcAft>
              <a:buClrTx/>
              <a:buSzTx/>
              <a:buFontTx/>
              <a:buNone/>
            </a:pPr>
            <a:endParaRPr lang="lt-LT" altLang="fi-FI" sz="2200" dirty="0">
              <a:latin typeface="Calibri" panose="020F0502020204030204" pitchFamily="34" charset="0"/>
            </a:endParaRPr>
          </a:p>
        </p:txBody>
      </p:sp>
      <p:pic>
        <p:nvPicPr>
          <p:cNvPr id="18436" name="Picture 4">
            <a:extLst>
              <a:ext uri="{FF2B5EF4-FFF2-40B4-BE49-F238E27FC236}">
                <a16:creationId xmlns:a16="http://schemas.microsoft.com/office/drawing/2014/main" id="{99D8C7DB-F0DC-4A24-875F-DB1E006F2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a:extLst>
              <a:ext uri="{FF2B5EF4-FFF2-40B4-BE49-F238E27FC236}">
                <a16:creationId xmlns:a16="http://schemas.microsoft.com/office/drawing/2014/main" id="{C6F57950-92D7-424D-BDD3-C02A2616A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6">
            <a:extLst>
              <a:ext uri="{FF2B5EF4-FFF2-40B4-BE49-F238E27FC236}">
                <a16:creationId xmlns:a16="http://schemas.microsoft.com/office/drawing/2014/main" id="{62FAB082-3204-41D1-8AA7-CEB4C11E88C8}"/>
              </a:ext>
            </a:extLst>
          </p:cNvPr>
          <p:cNvSpPr txBox="1">
            <a:spLocks noChangeArrowheads="1"/>
          </p:cNvSpPr>
          <p:nvPr/>
        </p:nvSpPr>
        <p:spPr bwMode="auto">
          <a:xfrm>
            <a:off x="298450" y="6271299"/>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EA2C704A-F5D0-46CB-A613-3E3B43F0C6EF}" type="slidenum">
              <a:rPr lang="fi-FI" altLang="fi-FI">
                <a:latin typeface="Palatino Linotype" panose="02040502050505030304" pitchFamily="18" charset="0"/>
              </a:rPr>
              <a:pPr algn="ctr" hangingPunct="1">
                <a:lnSpc>
                  <a:spcPct val="100000"/>
                </a:lnSpc>
              </a:pPr>
              <a:t>16</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013D89C4-6CF9-4B37-95DF-650E1ED4B249}"/>
              </a:ext>
            </a:extLst>
          </p:cNvPr>
          <p:cNvSpPr txBox="1">
            <a:spLocks noChangeArrowheads="1"/>
          </p:cNvSpPr>
          <p:nvPr/>
        </p:nvSpPr>
        <p:spPr bwMode="auto">
          <a:xfrm>
            <a:off x="2015716" y="155436"/>
            <a:ext cx="637270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Globaalin maahanmuuton tulevaisuuden skenarioita</a:t>
            </a:r>
          </a:p>
          <a:p>
            <a:pPr hangingPunct="1">
              <a:lnSpc>
                <a:spcPct val="100000"/>
              </a:lnSpc>
              <a:spcBef>
                <a:spcPts val="488"/>
              </a:spcBef>
              <a:spcAft>
                <a:spcPts val="1425"/>
              </a:spcAft>
            </a:pPr>
            <a:r>
              <a:rPr lang="lt-LT" altLang="fi-FI" sz="4800" b="1" dirty="0">
                <a:solidFill>
                  <a:schemeClr val="tx1"/>
                </a:solidFill>
                <a:latin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8A91C80-7C28-414C-99F0-1676478F2578}"/>
              </a:ext>
            </a:extLst>
          </p:cNvPr>
          <p:cNvSpPr txBox="1">
            <a:spLocks noChangeArrowheads="1"/>
          </p:cNvSpPr>
          <p:nvPr/>
        </p:nvSpPr>
        <p:spPr bwMode="auto">
          <a:xfrm>
            <a:off x="424145" y="1176120"/>
            <a:ext cx="8567455" cy="4701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200" dirty="0">
                <a:latin typeface="Calibri" panose="020F0502020204030204" pitchFamily="34" charset="0"/>
                <a:cs typeface="Calibri" panose="020F0502020204030204" pitchFamily="34" charset="0"/>
              </a:rPr>
              <a:t>HENKILÖKOHTAINEN MAAHANMUUTON TARINA</a:t>
            </a:r>
          </a:p>
          <a:p>
            <a:r>
              <a:rPr lang="fi-FI" sz="2200" dirty="0">
                <a:latin typeface="Calibri" panose="020F0502020204030204" pitchFamily="34" charset="0"/>
                <a:cs typeface="Calibri" panose="020F0502020204030204" pitchFamily="34" charset="0"/>
              </a:rPr>
              <a:t>KERRO omasta ja perheesi historiasta!</a:t>
            </a:r>
          </a:p>
          <a:p>
            <a:endParaRPr lang="fi-FI" sz="2200" dirty="0">
              <a:latin typeface="Calibri" panose="020F0502020204030204" pitchFamily="34" charset="0"/>
              <a:cs typeface="Calibri" panose="020F0502020204030204" pitchFamily="34" charset="0"/>
            </a:endParaRPr>
          </a:p>
          <a:p>
            <a:r>
              <a:rPr lang="fi-FI" sz="2200" dirty="0">
                <a:latin typeface="Calibri" panose="020F0502020204030204" pitchFamily="34" charset="0"/>
                <a:cs typeface="Calibri" panose="020F0502020204030204" pitchFamily="34" charset="0"/>
              </a:rPr>
              <a:t>Onko omassa perheessäsi maahanmuuttoa?</a:t>
            </a:r>
          </a:p>
          <a:p>
            <a:r>
              <a:rPr lang="fi-FI" sz="2200" dirty="0">
                <a:latin typeface="Calibri" panose="020F0502020204030204" pitchFamily="34" charset="0"/>
                <a:cs typeface="Calibri" panose="020F0502020204030204" pitchFamily="34" charset="0"/>
              </a:rPr>
              <a:t>Ovatko perheenjäsenet muuttaneet? Mikä on oma maahanmuuttotarinasi? Miksi sinä tai perheenjäsenesi muuttivat?</a:t>
            </a:r>
          </a:p>
          <a:p>
            <a:r>
              <a:rPr lang="fi-FI" sz="2200" dirty="0">
                <a:latin typeface="Calibri" panose="020F0502020204030204" pitchFamily="34" charset="0"/>
                <a:cs typeface="Calibri" panose="020F0502020204030204" pitchFamily="34" charset="0"/>
              </a:rPr>
              <a:t>Näytä maailman kartalla, jossa maailman osissa on perheenjäseniä,</a:t>
            </a:r>
          </a:p>
          <a:p>
            <a:r>
              <a:rPr lang="fi-FI" sz="2200" dirty="0">
                <a:latin typeface="Calibri" panose="020F0502020204030204" pitchFamily="34" charset="0"/>
                <a:cs typeface="Calibri" panose="020F0502020204030204" pitchFamily="34" charset="0"/>
              </a:rPr>
              <a:t>sukulaisia tai ystäviä (myös ystäviä, jotka ovat yhteydessä sosiaalisen</a:t>
            </a:r>
          </a:p>
          <a:p>
            <a:r>
              <a:rPr lang="fi-FI" sz="2200" dirty="0">
                <a:latin typeface="Calibri" panose="020F0502020204030204" pitchFamily="34" charset="0"/>
                <a:cs typeface="Calibri" panose="020F0502020204030204" pitchFamily="34" charset="0"/>
              </a:rPr>
              <a:t>median kautta)! </a:t>
            </a:r>
          </a:p>
          <a:p>
            <a:r>
              <a:rPr lang="fi-FI" sz="2200" dirty="0">
                <a:latin typeface="Calibri" panose="020F0502020204030204" pitchFamily="34" charset="0"/>
                <a:cs typeface="Calibri" panose="020F0502020204030204" pitchFamily="34" charset="0"/>
              </a:rPr>
              <a:t>Näytä Euroopan kartalla tai maailman kartalla maat, joihin olet matkustanut (olipa se sitten matkailija, vierailemaan sukulaisia tai ystäviä tai asunut asumaan)</a:t>
            </a:r>
          </a:p>
          <a:p>
            <a:r>
              <a:rPr lang="fi-FI" sz="2200" dirty="0">
                <a:latin typeface="Calibri" panose="020F0502020204030204" pitchFamily="34" charset="0"/>
                <a:cs typeface="Calibri" panose="020F0502020204030204" pitchFamily="34" charset="0"/>
              </a:rPr>
              <a:t>Jaa henkilökohtainen kokemuksesi ryhmän muiden jäsenten kanssa.</a:t>
            </a:r>
          </a:p>
          <a:p>
            <a:r>
              <a:rPr lang="fi-FI" sz="2200" dirty="0">
                <a:latin typeface="Calibri" panose="020F0502020204030204" pitchFamily="34" charset="0"/>
                <a:cs typeface="Calibri" panose="020F0502020204030204" pitchFamily="34" charset="0"/>
              </a:rPr>
              <a:t>Keskustele muuttoliikkeen ja liikkuvuuden vaikutuksesta omaan</a:t>
            </a:r>
          </a:p>
          <a:p>
            <a:r>
              <a:rPr lang="fi-FI" sz="2200" dirty="0">
                <a:latin typeface="Calibri" panose="020F0502020204030204" pitchFamily="34" charset="0"/>
                <a:cs typeface="Calibri" panose="020F0502020204030204" pitchFamily="34" charset="0"/>
              </a:rPr>
              <a:t>perheeseesi, omaan elämäänne!</a:t>
            </a:r>
            <a:br>
              <a:rPr lang="lt-LT" altLang="fi-FI" sz="2200" dirty="0">
                <a:latin typeface="Calibri" panose="020F0502020204030204" pitchFamily="34" charset="0"/>
                <a:cs typeface="Calibri" panose="020F0502020204030204" pitchFamily="34" charset="0"/>
              </a:rPr>
            </a:br>
            <a:br>
              <a:rPr lang="lt-LT" altLang="fi-FI" sz="2200" dirty="0">
                <a:latin typeface="Calibri" panose="020F0502020204030204" pitchFamily="34" charset="0"/>
                <a:cs typeface="Calibri" panose="020F0502020204030204" pitchFamily="34" charset="0"/>
              </a:rPr>
            </a:br>
            <a:br>
              <a:rPr lang="lt-LT" altLang="fi-FI" sz="2200" dirty="0">
                <a:latin typeface="Century Gothic" panose="020B0502020202020204" pitchFamily="34" charset="0"/>
              </a:rPr>
            </a:br>
            <a:endParaRPr lang="lt-LT" altLang="fi-FI" sz="2200" dirty="0">
              <a:latin typeface="Century Gothic" panose="020B0502020202020204" pitchFamily="34" charset="0"/>
            </a:endParaRPr>
          </a:p>
          <a:p>
            <a:pPr hangingPunct="1">
              <a:lnSpc>
                <a:spcPct val="100000"/>
              </a:lnSpc>
              <a:spcBef>
                <a:spcPts val="488"/>
              </a:spcBef>
              <a:spcAft>
                <a:spcPts val="1425"/>
              </a:spcAft>
              <a:buClrTx/>
              <a:buSzTx/>
              <a:buFontTx/>
              <a:buNone/>
            </a:pPr>
            <a:endParaRPr lang="lt-LT" altLang="fi-FI" sz="2200" dirty="0">
              <a:latin typeface="Calibri" panose="020F0502020204030204" pitchFamily="34" charset="0"/>
            </a:endParaRPr>
          </a:p>
        </p:txBody>
      </p:sp>
      <p:pic>
        <p:nvPicPr>
          <p:cNvPr id="18436" name="Picture 4">
            <a:extLst>
              <a:ext uri="{FF2B5EF4-FFF2-40B4-BE49-F238E27FC236}">
                <a16:creationId xmlns:a16="http://schemas.microsoft.com/office/drawing/2014/main" id="{99D8C7DB-F0DC-4A24-875F-DB1E006F2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a:extLst>
              <a:ext uri="{FF2B5EF4-FFF2-40B4-BE49-F238E27FC236}">
                <a16:creationId xmlns:a16="http://schemas.microsoft.com/office/drawing/2014/main" id="{C6F57950-92D7-424D-BDD3-C02A2616A5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6">
            <a:extLst>
              <a:ext uri="{FF2B5EF4-FFF2-40B4-BE49-F238E27FC236}">
                <a16:creationId xmlns:a16="http://schemas.microsoft.com/office/drawing/2014/main" id="{62FAB082-3204-41D1-8AA7-CEB4C11E88C8}"/>
              </a:ext>
            </a:extLst>
          </p:cNvPr>
          <p:cNvSpPr txBox="1">
            <a:spLocks noChangeArrowheads="1"/>
          </p:cNvSpPr>
          <p:nvPr/>
        </p:nvSpPr>
        <p:spPr bwMode="auto">
          <a:xfrm>
            <a:off x="298450" y="6271299"/>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EA2C704A-F5D0-46CB-A613-3E3B43F0C6EF}" type="slidenum">
              <a:rPr lang="fi-FI" altLang="fi-FI">
                <a:latin typeface="Palatino Linotype" panose="02040502050505030304" pitchFamily="18" charset="0"/>
              </a:rPr>
              <a:pPr algn="ctr" hangingPunct="1">
                <a:lnSpc>
                  <a:spcPct val="100000"/>
                </a:lnSpc>
              </a:pPr>
              <a:t>17</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013D89C4-6CF9-4B37-95DF-650E1ED4B249}"/>
              </a:ext>
            </a:extLst>
          </p:cNvPr>
          <p:cNvSpPr txBox="1">
            <a:spLocks noChangeArrowheads="1"/>
          </p:cNvSpPr>
          <p:nvPr/>
        </p:nvSpPr>
        <p:spPr bwMode="auto">
          <a:xfrm>
            <a:off x="2015716" y="155436"/>
            <a:ext cx="637270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Globaalin maahanmuuton tulevaisuuden skenarioita</a:t>
            </a:r>
          </a:p>
        </p:txBody>
      </p:sp>
    </p:spTree>
    <p:extLst>
      <p:ext uri="{BB962C8B-B14F-4D97-AF65-F5344CB8AC3E}">
        <p14:creationId xmlns:p14="http://schemas.microsoft.com/office/powerpoint/2010/main" val="410779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AF6823FA-CF2D-4869-A813-7965EB1C328D}"/>
              </a:ext>
            </a:extLst>
          </p:cNvPr>
          <p:cNvSpPr txBox="1">
            <a:spLocks noChangeArrowheads="1"/>
          </p:cNvSpPr>
          <p:nvPr/>
        </p:nvSpPr>
        <p:spPr bwMode="auto">
          <a:xfrm>
            <a:off x="755576" y="836712"/>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Aft>
                <a:spcPts val="1425"/>
              </a:spcAft>
            </a:pPr>
            <a:r>
              <a:rPr lang="lt-LT" altLang="fi-FI" sz="2800" dirty="0">
                <a:latin typeface="Calibri" panose="020F0502020204030204" pitchFamily="34" charset="0"/>
              </a:rPr>
              <a:t>Teoreettisia malleja kotoutumisesta maahanmuuttajan uudessa kotimaassa</a:t>
            </a:r>
            <a:br>
              <a:rPr lang="lt-LT" altLang="fi-FI" sz="2800" dirty="0">
                <a:latin typeface="Calibri" panose="020F0502020204030204" pitchFamily="34" charset="0"/>
              </a:rPr>
            </a:br>
            <a:r>
              <a:rPr lang="lt-LT" altLang="fi-FI" sz="2800" dirty="0">
                <a:latin typeface="Calibri" panose="020F0502020204030204" pitchFamily="34" charset="0"/>
              </a:rPr>
              <a:t>Modulin tavoite on esittää: </a:t>
            </a:r>
            <a:endParaRPr lang="fi-FI" altLang="fi-FI" sz="2800" dirty="0">
              <a:latin typeface="Calibri" panose="020F0502020204030204" pitchFamily="34" charset="0"/>
            </a:endParaRPr>
          </a:p>
          <a:p>
            <a:pPr marL="4572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kotoutumisen ideat</a:t>
            </a:r>
            <a:endParaRPr lang="fi-FI" altLang="fi-FI" sz="2800" dirty="0">
              <a:latin typeface="Calibri" panose="020F0502020204030204" pitchFamily="34" charset="0"/>
            </a:endParaRPr>
          </a:p>
          <a:p>
            <a:pPr marL="4572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nykykäsityksiä globaalista maahanmuutosta</a:t>
            </a:r>
            <a:endParaRPr lang="fi-FI" altLang="fi-FI" sz="2800" dirty="0">
              <a:latin typeface="Calibri" panose="020F0502020204030204" pitchFamily="34" charset="0"/>
            </a:endParaRPr>
          </a:p>
          <a:p>
            <a:pPr marL="4572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maahanmuuton nykymuodot ja laillinen perusta</a:t>
            </a:r>
            <a:endParaRPr lang="fi-FI" altLang="fi-FI" sz="2800" dirty="0">
              <a:latin typeface="Calibri" panose="020F0502020204030204" pitchFamily="34" charset="0"/>
            </a:endParaRPr>
          </a:p>
          <a:p>
            <a:pPr marL="4572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erityisryhmät ja kotoutuminen/ integration</a:t>
            </a:r>
            <a:br>
              <a:rPr lang="lt-LT" altLang="fi-FI" sz="2800" dirty="0">
                <a:latin typeface="Calibri" panose="020F0502020204030204" pitchFamily="34" charset="0"/>
              </a:rPr>
            </a:br>
            <a:r>
              <a:rPr lang="lt-LT" altLang="fi-FI" sz="2800" dirty="0">
                <a:latin typeface="Calibri" panose="020F0502020204030204" pitchFamily="34" charset="0"/>
              </a:rPr>
              <a:t>integraatio- vs assimilaatioteoria</a:t>
            </a:r>
            <a:endParaRPr lang="fi-FI" altLang="fi-FI" sz="2800" dirty="0">
              <a:latin typeface="Calibri" panose="020F0502020204030204" pitchFamily="34" charset="0"/>
            </a:endParaRPr>
          </a:p>
          <a:p>
            <a:pPr marL="4572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teoreettisia malleja kotoutumisesta</a:t>
            </a:r>
            <a:br>
              <a:rPr lang="lt-LT" altLang="fi-FI" sz="2800" dirty="0">
                <a:latin typeface="Calibri" panose="020F0502020204030204" pitchFamily="34" charset="0"/>
              </a:rPr>
            </a:br>
            <a:r>
              <a:rPr lang="lt-LT" altLang="fi-FI" sz="2800" dirty="0">
                <a:latin typeface="Calibri" panose="020F0502020204030204" pitchFamily="34" charset="0"/>
              </a:rPr>
              <a:t>kotoutumisesta EU:ssa</a:t>
            </a:r>
          </a:p>
          <a:p>
            <a:pPr marL="114300" hangingPunct="1">
              <a:lnSpc>
                <a:spcPct val="100000"/>
              </a:lnSpc>
              <a:spcAft>
                <a:spcPts val="1425"/>
              </a:spcAft>
            </a:pPr>
            <a:r>
              <a:rPr lang="lt-LT" altLang="fi-FI" sz="2800" dirty="0">
                <a:latin typeface="Calibri" panose="020F0502020204030204" pitchFamily="34" charset="0"/>
              </a:rPr>
              <a:t>	</a:t>
            </a:r>
          </a:p>
        </p:txBody>
      </p:sp>
      <p:sp>
        <p:nvSpPr>
          <p:cNvPr id="5126" name="Text Box 6">
            <a:extLst>
              <a:ext uri="{FF2B5EF4-FFF2-40B4-BE49-F238E27FC236}">
                <a16:creationId xmlns:a16="http://schemas.microsoft.com/office/drawing/2014/main" id="{61616558-4E33-4F5D-9D33-ECD4DDA3DC2D}"/>
              </a:ext>
            </a:extLst>
          </p:cNvPr>
          <p:cNvSpPr txBox="1">
            <a:spLocks noChangeArrowheads="1"/>
          </p:cNvSpPr>
          <p:nvPr/>
        </p:nvSpPr>
        <p:spPr bwMode="auto">
          <a:xfrm>
            <a:off x="226814" y="6309320"/>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B846FC40-5D5D-456E-954C-78335279AE19}" type="slidenum">
              <a:rPr lang="fi-FI" altLang="fi-FI">
                <a:latin typeface="Palatino Linotype" panose="02040502050505030304" pitchFamily="18" charset="0"/>
              </a:rPr>
              <a:pPr algn="ctr" hangingPunct="1">
                <a:lnSpc>
                  <a:spcPct val="100000"/>
                </a:lnSpc>
              </a:pPr>
              <a:t>2</a:t>
            </a:fld>
            <a:endParaRPr lang="fi-FI" altLang="fi-FI">
              <a:latin typeface="Palatino Linotype" panose="02040502050505030304" pitchFamily="18" charset="0"/>
            </a:endParaRPr>
          </a:p>
        </p:txBody>
      </p:sp>
      <p:pic>
        <p:nvPicPr>
          <p:cNvPr id="9" name="Picture 3">
            <a:extLst>
              <a:ext uri="{FF2B5EF4-FFF2-40B4-BE49-F238E27FC236}">
                <a16:creationId xmlns:a16="http://schemas.microsoft.com/office/drawing/2014/main" id="{E9B3668A-D95A-4B49-A0FA-533D57173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53" y="2630"/>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4">
            <a:extLst>
              <a:ext uri="{FF2B5EF4-FFF2-40B4-BE49-F238E27FC236}">
                <a16:creationId xmlns:a16="http://schemas.microsoft.com/office/drawing/2014/main" id="{8AD12B02-996F-4DAE-B0CE-5CCB04BB7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66" y="6117680"/>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2">
            <a:extLst>
              <a:ext uri="{FF2B5EF4-FFF2-40B4-BE49-F238E27FC236}">
                <a16:creationId xmlns:a16="http://schemas.microsoft.com/office/drawing/2014/main" id="{16BEB6D8-5F44-4F5F-99BC-B084A38A748D}"/>
              </a:ext>
            </a:extLst>
          </p:cNvPr>
          <p:cNvSpPr txBox="1">
            <a:spLocks noChangeArrowheads="1"/>
          </p:cNvSpPr>
          <p:nvPr/>
        </p:nvSpPr>
        <p:spPr bwMode="auto">
          <a:xfrm>
            <a:off x="2159410" y="51088"/>
            <a:ext cx="511256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Modulin</a:t>
            </a:r>
            <a:r>
              <a:rPr lang="fi-FI" altLang="fi-FI" sz="2800" b="1" dirty="0">
                <a:latin typeface="Calibri" panose="020F0502020204030204" pitchFamily="34" charset="0"/>
              </a:rPr>
              <a:t> </a:t>
            </a:r>
            <a:r>
              <a:rPr lang="lt-LT" altLang="fi-FI" sz="2800" b="1" dirty="0">
                <a:latin typeface="Calibri" panose="020F0502020204030204" pitchFamily="34" charset="0"/>
              </a:rPr>
              <a:t>sisältö</a:t>
            </a:r>
            <a:r>
              <a:rPr lang="lt-LT" altLang="fi-FI" sz="4800" b="1" dirty="0">
                <a:solidFill>
                  <a:schemeClr val="tx1"/>
                </a:solidFill>
                <a:latin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F3C8783A-6578-499E-83C0-C49A6DF2D175}"/>
              </a:ext>
            </a:extLst>
          </p:cNvPr>
          <p:cNvSpPr txBox="1">
            <a:spLocks noChangeArrowheads="1"/>
          </p:cNvSpPr>
          <p:nvPr/>
        </p:nvSpPr>
        <p:spPr bwMode="auto">
          <a:xfrm>
            <a:off x="298693" y="1552442"/>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4572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Aft>
                <a:spcPts val="1425"/>
              </a:spcAft>
              <a:buSzPct val="80000"/>
              <a:buFont typeface="Arial" panose="020B0604020202020204" pitchFamily="34" charset="0"/>
              <a:buChar char="•"/>
            </a:pPr>
            <a:endParaRPr lang="fi-FI" altLang="fi-FI" sz="2800" b="1" dirty="0">
              <a:latin typeface="Calibri" panose="020F0502020204030204" pitchFamily="34" charset="0"/>
            </a:endParaRPr>
          </a:p>
          <a:p>
            <a:pPr hangingPunct="1">
              <a:lnSpc>
                <a:spcPct val="100000"/>
              </a:lnSpc>
              <a:spcAft>
                <a:spcPts val="1425"/>
              </a:spcAft>
              <a:buSzPct val="80000"/>
              <a:buFont typeface="Arial" panose="020B0604020202020204" pitchFamily="34" charset="0"/>
              <a:buChar char="•"/>
            </a:pPr>
            <a:r>
              <a:rPr lang="lt-LT" altLang="fi-FI" sz="2800" dirty="0">
                <a:latin typeface="Calibri" panose="020F0502020204030204" pitchFamily="34" charset="0"/>
              </a:rPr>
              <a:t>Kesto esim 2-4 h taukoineen (tunti = 45 min)</a:t>
            </a:r>
          </a:p>
          <a:p>
            <a:pPr hangingPunct="1">
              <a:lnSpc>
                <a:spcPct val="100000"/>
              </a:lnSpc>
              <a:spcAft>
                <a:spcPts val="1425"/>
              </a:spcAft>
              <a:buSzPct val="80000"/>
              <a:buFont typeface="Arial" panose="020B0604020202020204" pitchFamily="34" charset="0"/>
              <a:buChar char="•"/>
            </a:pPr>
            <a:r>
              <a:rPr lang="lt-LT" altLang="fi-FI" sz="2800" dirty="0">
                <a:latin typeface="Calibri" panose="020F0502020204030204" pitchFamily="34" charset="0"/>
              </a:rPr>
              <a:t>Kuusi oppituntia tai -sessiota</a:t>
            </a:r>
          </a:p>
          <a:p>
            <a:pPr hangingPunct="1">
              <a:lnSpc>
                <a:spcPct val="100000"/>
              </a:lnSpc>
              <a:spcAft>
                <a:spcPts val="1425"/>
              </a:spcAft>
              <a:buSzPct val="80000"/>
              <a:buFont typeface="Arial" panose="020B0604020202020204" pitchFamily="34" charset="0"/>
              <a:buChar char="•"/>
            </a:pPr>
            <a:r>
              <a:rPr lang="lt-LT" altLang="fi-FI" sz="2800" dirty="0">
                <a:latin typeface="Calibri" panose="020F0502020204030204" pitchFamily="34" charset="0"/>
              </a:rPr>
              <a:t>Joka sessiossa harjoituksia </a:t>
            </a:r>
          </a:p>
          <a:p>
            <a:pPr hangingPunct="1">
              <a:lnSpc>
                <a:spcPct val="100000"/>
              </a:lnSpc>
              <a:spcAft>
                <a:spcPts val="1425"/>
              </a:spcAft>
              <a:buSzPct val="80000"/>
              <a:buFont typeface="Arial" panose="020B0604020202020204" pitchFamily="34" charset="0"/>
              <a:buChar char="•"/>
            </a:pPr>
            <a:r>
              <a:rPr lang="lt-LT" altLang="fi-FI" sz="2800" dirty="0">
                <a:latin typeface="Calibri" panose="020F0502020204030204" pitchFamily="34" charset="0"/>
              </a:rPr>
              <a:t>Viimeisessä sessiossa aikaa arvioinnille ja palautteelle</a:t>
            </a:r>
          </a:p>
        </p:txBody>
      </p:sp>
      <p:pic>
        <p:nvPicPr>
          <p:cNvPr id="6148" name="Picture 4">
            <a:extLst>
              <a:ext uri="{FF2B5EF4-FFF2-40B4-BE49-F238E27FC236}">
                <a16:creationId xmlns:a16="http://schemas.microsoft.com/office/drawing/2014/main" id="{EE1AD3A8-996F-48F6-B2C8-55CE6AF11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a:extLst>
              <a:ext uri="{FF2B5EF4-FFF2-40B4-BE49-F238E27FC236}">
                <a16:creationId xmlns:a16="http://schemas.microsoft.com/office/drawing/2014/main" id="{00EAFA92-5052-416C-9B27-1DAFAB35A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6">
            <a:extLst>
              <a:ext uri="{FF2B5EF4-FFF2-40B4-BE49-F238E27FC236}">
                <a16:creationId xmlns:a16="http://schemas.microsoft.com/office/drawing/2014/main" id="{C0753B24-D3CF-4DAE-8C3A-A0C6B15A6722}"/>
              </a:ext>
            </a:extLst>
          </p:cNvPr>
          <p:cNvSpPr txBox="1">
            <a:spLocks noChangeArrowheads="1"/>
          </p:cNvSpPr>
          <p:nvPr/>
        </p:nvSpPr>
        <p:spPr bwMode="auto">
          <a:xfrm>
            <a:off x="298693" y="6209438"/>
            <a:ext cx="87741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253BF973-7D2A-48AA-B7A4-76B3A34926EF}" type="slidenum">
              <a:rPr lang="fi-FI" altLang="fi-FI">
                <a:latin typeface="Palatino Linotype" panose="02040502050505030304" pitchFamily="18" charset="0"/>
              </a:rPr>
              <a:pPr algn="ctr" hangingPunct="1">
                <a:lnSpc>
                  <a:spcPct val="100000"/>
                </a:lnSpc>
              </a:pPr>
              <a:t>3</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BCF6B051-549A-4A61-9D3C-127764F9D2BA}"/>
              </a:ext>
            </a:extLst>
          </p:cNvPr>
          <p:cNvSpPr txBox="1">
            <a:spLocks noChangeArrowheads="1"/>
          </p:cNvSpPr>
          <p:nvPr/>
        </p:nvSpPr>
        <p:spPr bwMode="auto">
          <a:xfrm>
            <a:off x="2159410" y="51088"/>
            <a:ext cx="511256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Modulin</a:t>
            </a:r>
            <a:r>
              <a:rPr lang="fi-FI" altLang="fi-FI" sz="2800" b="1" dirty="0">
                <a:latin typeface="Calibri" panose="020F0502020204030204" pitchFamily="34" charset="0"/>
              </a:rPr>
              <a:t> rakenne</a:t>
            </a:r>
            <a:r>
              <a:rPr lang="lt-LT" altLang="fi-FI" sz="4800" b="1" dirty="0">
                <a:solidFill>
                  <a:schemeClr val="tx1"/>
                </a:solidFill>
                <a:latin typeface="Calibri" panose="020F0502020204030204" pitchFamily="34" charset="0"/>
              </a:rPr>
              <a:t> </a:t>
            </a: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F823D66E-B0E7-43C4-A27D-9C1E7B5A9E43}"/>
              </a:ext>
            </a:extLst>
          </p:cNvPr>
          <p:cNvSpPr txBox="1">
            <a:spLocks noChangeArrowheads="1"/>
          </p:cNvSpPr>
          <p:nvPr/>
        </p:nvSpPr>
        <p:spPr bwMode="auto">
          <a:xfrm>
            <a:off x="508303" y="1092466"/>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marL="114300" hangingPunct="1">
              <a:lnSpc>
                <a:spcPct val="100000"/>
              </a:lnSpc>
              <a:spcAft>
                <a:spcPts val="1425"/>
              </a:spcAft>
            </a:pPr>
            <a:r>
              <a:rPr lang="lt-LT" altLang="fi-FI" sz="2800" b="1" dirty="0">
                <a:latin typeface="Calibri" panose="020F0502020204030204" pitchFamily="34" charset="0"/>
              </a:rPr>
              <a:t>Kotoutumisen määritelmä ja muodot</a:t>
            </a:r>
          </a:p>
          <a:p>
            <a:pPr marL="5715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Sosiaalin</a:t>
            </a:r>
            <a:r>
              <a:rPr lang="fi-FI" altLang="fi-FI" sz="2800" dirty="0">
                <a:latin typeface="Calibri" panose="020F0502020204030204" pitchFamily="34" charset="0"/>
              </a:rPr>
              <a:t>en</a:t>
            </a:r>
          </a:p>
          <a:p>
            <a:pPr marL="5715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Kulttuurillinen</a:t>
            </a:r>
            <a:endParaRPr lang="fi-FI" altLang="fi-FI" sz="2800" dirty="0">
              <a:latin typeface="Calibri" panose="020F0502020204030204" pitchFamily="34" charset="0"/>
            </a:endParaRPr>
          </a:p>
          <a:p>
            <a:pPr marL="5715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Taloudellinen</a:t>
            </a:r>
            <a:endParaRPr lang="fi-FI" altLang="fi-FI" sz="2800" dirty="0">
              <a:latin typeface="Calibri" panose="020F0502020204030204" pitchFamily="34" charset="0"/>
            </a:endParaRPr>
          </a:p>
          <a:p>
            <a:pPr marL="571500" indent="-457200" hangingPunct="1">
              <a:lnSpc>
                <a:spcPct val="100000"/>
              </a:lnSpc>
              <a:spcAft>
                <a:spcPts val="1425"/>
              </a:spcAft>
              <a:buFont typeface="Arial" panose="020B0604020202020204" pitchFamily="34" charset="0"/>
              <a:buChar char="•"/>
            </a:pPr>
            <a:r>
              <a:rPr lang="lt-LT" altLang="fi-FI" sz="2800" dirty="0">
                <a:latin typeface="Calibri" panose="020F0502020204030204" pitchFamily="34" charset="0"/>
              </a:rPr>
              <a:t>poliittinen</a:t>
            </a:r>
          </a:p>
          <a:p>
            <a:pPr marL="114300" hangingPunct="1">
              <a:lnSpc>
                <a:spcPct val="100000"/>
              </a:lnSpc>
              <a:spcAft>
                <a:spcPts val="1425"/>
              </a:spcAft>
            </a:pPr>
            <a:endParaRPr lang="lt-LT" altLang="fi-FI" sz="2800" b="1" dirty="0">
              <a:latin typeface="Calibri" panose="020F0502020204030204" pitchFamily="34" charset="0"/>
            </a:endParaRPr>
          </a:p>
          <a:p>
            <a:pPr marL="114300" hangingPunct="1">
              <a:lnSpc>
                <a:spcPct val="100000"/>
              </a:lnSpc>
              <a:spcAft>
                <a:spcPts val="1425"/>
              </a:spcAft>
            </a:pPr>
            <a:r>
              <a:rPr lang="lt-LT" altLang="fi-FI" sz="2800" b="1" dirty="0">
                <a:latin typeface="Calibri" panose="020F0502020204030204" pitchFamily="34" charset="0"/>
              </a:rPr>
              <a:t>Johdatus kotoutumisen käsitteeseen	</a:t>
            </a:r>
          </a:p>
        </p:txBody>
      </p:sp>
      <p:pic>
        <p:nvPicPr>
          <p:cNvPr id="7172" name="Picture 4">
            <a:extLst>
              <a:ext uri="{FF2B5EF4-FFF2-40B4-BE49-F238E27FC236}">
                <a16:creationId xmlns:a16="http://schemas.microsoft.com/office/drawing/2014/main" id="{276334E6-F927-4677-880E-A1181BA91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a:extLst>
              <a:ext uri="{FF2B5EF4-FFF2-40B4-BE49-F238E27FC236}">
                <a16:creationId xmlns:a16="http://schemas.microsoft.com/office/drawing/2014/main" id="{F747A77C-EE00-4E39-A10F-1D7B13308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a:extLst>
              <a:ext uri="{FF2B5EF4-FFF2-40B4-BE49-F238E27FC236}">
                <a16:creationId xmlns:a16="http://schemas.microsoft.com/office/drawing/2014/main" id="{CC53B20D-D2C3-4116-A4DB-E507233C1FEF}"/>
              </a:ext>
            </a:extLst>
          </p:cNvPr>
          <p:cNvSpPr txBox="1">
            <a:spLocks noChangeArrowheads="1"/>
          </p:cNvSpPr>
          <p:nvPr/>
        </p:nvSpPr>
        <p:spPr bwMode="auto">
          <a:xfrm>
            <a:off x="143669" y="6241505"/>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59084AD5-1153-4BC7-B398-B6B1EFC280FB}" type="slidenum">
              <a:rPr lang="fi-FI" altLang="fi-FI">
                <a:latin typeface="Palatino Linotype" panose="02040502050505030304" pitchFamily="18" charset="0"/>
              </a:rPr>
              <a:pPr algn="ctr" hangingPunct="1">
                <a:lnSpc>
                  <a:spcPct val="100000"/>
                </a:lnSpc>
              </a:pPr>
              <a:t>4</a:t>
            </a:fld>
            <a:endParaRPr lang="fi-FI" altLang="fi-FI">
              <a:latin typeface="Palatino Linotype" panose="0204050205050503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0FDEF9A-3063-4A69-A4A3-4932762389C0}"/>
              </a:ext>
            </a:extLst>
          </p:cNvPr>
          <p:cNvSpPr txBox="1">
            <a:spLocks noChangeArrowheads="1"/>
          </p:cNvSpPr>
          <p:nvPr/>
        </p:nvSpPr>
        <p:spPr bwMode="auto">
          <a:xfrm>
            <a:off x="323850" y="2250308"/>
            <a:ext cx="8496300" cy="417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marL="457200" indent="-457200" hangingPunct="1">
              <a:lnSpc>
                <a:spcPct val="100000"/>
              </a:lnSpc>
              <a:spcBef>
                <a:spcPts val="488"/>
              </a:spcBef>
              <a:spcAft>
                <a:spcPts val="1425"/>
              </a:spcAft>
              <a:buFont typeface="Arial" panose="020B0604020202020204" pitchFamily="34" charset="0"/>
              <a:buChar char="•"/>
            </a:pPr>
            <a:r>
              <a:rPr lang="lt-LT" altLang="fi-FI" sz="2800" b="1" dirty="0">
                <a:latin typeface="Calibri" panose="020F0502020204030204" pitchFamily="34" charset="0"/>
              </a:rPr>
              <a:t>Kielellinen integraatio</a:t>
            </a:r>
            <a:r>
              <a:rPr lang="lt-LT" altLang="fi-FI" sz="2800" dirty="0">
                <a:latin typeface="Calibri" panose="020F0502020204030204" pitchFamily="34" charset="0"/>
              </a:rPr>
              <a:t> (vieraan kielen oppiminen)</a:t>
            </a:r>
          </a:p>
          <a:p>
            <a:pPr marL="457200" indent="-457200" hangingPunct="1">
              <a:lnSpc>
                <a:spcPct val="100000"/>
              </a:lnSpc>
              <a:spcBef>
                <a:spcPts val="488"/>
              </a:spcBef>
              <a:spcAft>
                <a:spcPts val="1425"/>
              </a:spcAft>
              <a:buFont typeface="Arial" panose="020B0604020202020204" pitchFamily="34" charset="0"/>
              <a:buChar char="•"/>
            </a:pPr>
            <a:r>
              <a:rPr lang="lt-LT" altLang="fi-FI" sz="2800" b="1" dirty="0">
                <a:latin typeface="Calibri" panose="020F0502020204030204" pitchFamily="34" charset="0"/>
              </a:rPr>
              <a:t>Sosiaalinen integraatio</a:t>
            </a:r>
            <a:r>
              <a:rPr lang="lt-LT" altLang="fi-FI" sz="2800" dirty="0">
                <a:latin typeface="Calibri" panose="020F0502020204030204" pitchFamily="34" charset="0"/>
              </a:rPr>
              <a:t> (ystävien tekeminen, uusien naapureiden tapaaminen, uusien ihmisten kohtaaminen kouluina, kielikursseissa, avioliiton solmiminen isäntäyhteiskunnan jäsenten kanssa jne.)</a:t>
            </a:r>
          </a:p>
          <a:p>
            <a:pPr marL="457200" indent="-457200" hangingPunct="1">
              <a:lnSpc>
                <a:spcPct val="100000"/>
              </a:lnSpc>
              <a:spcBef>
                <a:spcPts val="488"/>
              </a:spcBef>
              <a:spcAft>
                <a:spcPts val="1425"/>
              </a:spcAft>
              <a:buFont typeface="Arial" panose="020B0604020202020204" pitchFamily="34" charset="0"/>
              <a:buChar char="•"/>
            </a:pPr>
            <a:r>
              <a:rPr lang="lt-LT" altLang="fi-FI" sz="2800" b="1" dirty="0">
                <a:latin typeface="Calibri" panose="020F0502020204030204" pitchFamily="34" charset="0"/>
              </a:rPr>
              <a:t>Taloudellinen integraatio</a:t>
            </a:r>
            <a:r>
              <a:rPr lang="lt-LT" altLang="fi-FI" sz="2800" dirty="0">
                <a:latin typeface="Calibri" panose="020F0502020204030204" pitchFamily="34" charset="0"/>
              </a:rPr>
              <a:t> (työpaikan löytäminen, pääsy työmarkkinoille tai koulutus ja koulutus)</a:t>
            </a:r>
          </a:p>
          <a:p>
            <a:pPr hangingPunct="1">
              <a:lnSpc>
                <a:spcPct val="100000"/>
              </a:lnSpc>
              <a:spcBef>
                <a:spcPts val="488"/>
              </a:spcBef>
              <a:spcAft>
                <a:spcPts val="1425"/>
              </a:spcAft>
            </a:pPr>
            <a:endParaRPr lang="lt-LT" altLang="fi-FI" sz="2200" dirty="0">
              <a:latin typeface="Calibri" panose="020F0502020204030204" pitchFamily="34" charset="0"/>
            </a:endParaRPr>
          </a:p>
        </p:txBody>
      </p:sp>
      <p:pic>
        <p:nvPicPr>
          <p:cNvPr id="8196" name="Picture 4">
            <a:extLst>
              <a:ext uri="{FF2B5EF4-FFF2-40B4-BE49-F238E27FC236}">
                <a16:creationId xmlns:a16="http://schemas.microsoft.com/office/drawing/2014/main" id="{206FB16D-F618-48D3-B7A1-17075BDA7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a:extLst>
              <a:ext uri="{FF2B5EF4-FFF2-40B4-BE49-F238E27FC236}">
                <a16:creationId xmlns:a16="http://schemas.microsoft.com/office/drawing/2014/main" id="{8419054A-7808-408F-996E-DB47CDB66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a:extLst>
              <a:ext uri="{FF2B5EF4-FFF2-40B4-BE49-F238E27FC236}">
                <a16:creationId xmlns:a16="http://schemas.microsoft.com/office/drawing/2014/main" id="{B4F818B8-10A3-4C01-850C-89E7AFB9B472}"/>
              </a:ext>
            </a:extLst>
          </p:cNvPr>
          <p:cNvSpPr txBox="1">
            <a:spLocks noChangeArrowheads="1"/>
          </p:cNvSpPr>
          <p:nvPr/>
        </p:nvSpPr>
        <p:spPr bwMode="auto">
          <a:xfrm>
            <a:off x="296218" y="6268271"/>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C6990A53-A024-4A1C-8F9D-9B8C5F288620}" type="slidenum">
              <a:rPr lang="fi-FI" altLang="fi-FI">
                <a:latin typeface="Palatino Linotype" panose="02040502050505030304" pitchFamily="18" charset="0"/>
              </a:rPr>
              <a:pPr algn="ctr" hangingPunct="1">
                <a:lnSpc>
                  <a:spcPct val="100000"/>
                </a:lnSpc>
              </a:pPr>
              <a:t>5</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A51D1052-E66B-4A98-A8EE-D90352EB0174}"/>
              </a:ext>
            </a:extLst>
          </p:cNvPr>
          <p:cNvSpPr txBox="1">
            <a:spLocks noChangeArrowheads="1"/>
          </p:cNvSpPr>
          <p:nvPr/>
        </p:nvSpPr>
        <p:spPr bwMode="auto">
          <a:xfrm>
            <a:off x="2045879" y="153987"/>
            <a:ext cx="6774271" cy="1302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Maahanmuuttajien sosiaalisen integraation prosessi voidaan kuvata monivaiheiseksi kehitykseksi</a:t>
            </a:r>
          </a:p>
          <a:p>
            <a:pPr hangingPunct="1">
              <a:lnSpc>
                <a:spcPct val="100000"/>
              </a:lnSpc>
              <a:spcBef>
                <a:spcPts val="488"/>
              </a:spcBef>
              <a:spcAft>
                <a:spcPts val="1425"/>
              </a:spcAft>
            </a:pPr>
            <a:r>
              <a:rPr lang="lt-LT" altLang="fi-FI" sz="4800" b="1" dirty="0">
                <a:solidFill>
                  <a:schemeClr val="tx1"/>
                </a:solidFill>
                <a:latin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BCDA70E0-3B91-41A1-B82C-44599BA5A6A8}"/>
              </a:ext>
            </a:extLst>
          </p:cNvPr>
          <p:cNvSpPr txBox="1">
            <a:spLocks noChangeArrowheads="1"/>
          </p:cNvSpPr>
          <p:nvPr/>
        </p:nvSpPr>
        <p:spPr bwMode="auto">
          <a:xfrm>
            <a:off x="360361" y="1505495"/>
            <a:ext cx="8562975" cy="5352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marL="342900" indent="-342900" hangingPunct="1">
              <a:lnSpc>
                <a:spcPct val="100000"/>
              </a:lnSpc>
              <a:spcBef>
                <a:spcPts val="488"/>
              </a:spcBef>
              <a:spcAft>
                <a:spcPts val="1425"/>
              </a:spcAft>
              <a:buFont typeface="Arial" panose="020B0604020202020204" pitchFamily="34" charset="0"/>
              <a:buChar char="•"/>
            </a:pPr>
            <a:r>
              <a:rPr lang="lt-LT" altLang="fi-FI" sz="2400" b="1" dirty="0">
                <a:latin typeface="Calibri" panose="020F0502020204030204" pitchFamily="34" charset="0"/>
              </a:rPr>
              <a:t>Kulttuurinen integraatio</a:t>
            </a:r>
            <a:r>
              <a:rPr lang="lt-LT" altLang="fi-FI" sz="2400" dirty="0">
                <a:latin typeface="Calibri" panose="020F0502020204030204" pitchFamily="34" charset="0"/>
              </a:rPr>
              <a:t> (josta tulee paikallisen klubin jäsen, toimii kansalaisena, toimii vapaaehtoisena, käyttää tiedotusvälineitä isäntämaasta jne.)</a:t>
            </a:r>
          </a:p>
          <a:p>
            <a:pPr marL="342900" indent="-342900" hangingPunct="1">
              <a:lnSpc>
                <a:spcPct val="100000"/>
              </a:lnSpc>
              <a:spcBef>
                <a:spcPts val="488"/>
              </a:spcBef>
              <a:spcAft>
                <a:spcPts val="1425"/>
              </a:spcAft>
              <a:buFont typeface="Arial" panose="020B0604020202020204" pitchFamily="34" charset="0"/>
              <a:buChar char="•"/>
            </a:pPr>
            <a:r>
              <a:rPr lang="lt-LT" altLang="fi-FI" sz="2400" b="1" dirty="0">
                <a:latin typeface="Calibri" panose="020F0502020204030204" pitchFamily="34" charset="0"/>
              </a:rPr>
              <a:t>Poliittinen yhdentyminen</a:t>
            </a:r>
            <a:r>
              <a:rPr lang="lt-LT" altLang="fi-FI" sz="2400" dirty="0">
                <a:latin typeface="Calibri" panose="020F0502020204030204" pitchFamily="34" charset="0"/>
              </a:rPr>
              <a:t> (passiivinen ja aktiivinen äänioikeus, ehkä vastaanottavan maan kansalaisuuden saaminen, osallistuminen paikalliseen, alueelliseen ja kansalliseen poliittiseen toimintaan, liittyminen poliittiseen puolueeseen jne.)</a:t>
            </a:r>
          </a:p>
          <a:p>
            <a:pPr marL="342900" indent="-342900" hangingPunct="1">
              <a:lnSpc>
                <a:spcPct val="100000"/>
              </a:lnSpc>
              <a:spcBef>
                <a:spcPts val="488"/>
              </a:spcBef>
              <a:spcAft>
                <a:spcPts val="1425"/>
              </a:spcAft>
              <a:buFont typeface="Arial" panose="020B0604020202020204" pitchFamily="34" charset="0"/>
              <a:buChar char="•"/>
            </a:pPr>
            <a:r>
              <a:rPr lang="lt-LT" altLang="fi-FI" sz="2400" b="1" dirty="0">
                <a:latin typeface="Calibri" panose="020F0502020204030204" pitchFamily="34" charset="0"/>
              </a:rPr>
              <a:t>"Sosiaalinen integraatio"</a:t>
            </a:r>
            <a:r>
              <a:rPr lang="lt-LT" altLang="fi-FI" sz="2400" dirty="0">
                <a:latin typeface="Calibri" panose="020F0502020204030204" pitchFamily="34" charset="0"/>
              </a:rPr>
              <a:t> on "sateenvarjo", joka käsittää maahanmuuttajien kielelliset, sosiaaliset, taloudelliset, kulttuuriset ja poliittiset integraatiot vastaanottavaan yhteiskuntaan.</a:t>
            </a:r>
          </a:p>
          <a:p>
            <a:pPr hangingPunct="1">
              <a:lnSpc>
                <a:spcPct val="100000"/>
              </a:lnSpc>
              <a:spcBef>
                <a:spcPts val="488"/>
              </a:spcBef>
              <a:spcAft>
                <a:spcPts val="1425"/>
              </a:spcAft>
            </a:pPr>
            <a:endParaRPr lang="lt-LT" altLang="fi-FI" sz="2200" dirty="0">
              <a:latin typeface="Calibri" panose="020F0502020204030204" pitchFamily="34" charset="0"/>
            </a:endParaRPr>
          </a:p>
        </p:txBody>
      </p:sp>
      <p:pic>
        <p:nvPicPr>
          <p:cNvPr id="9220" name="Picture 4">
            <a:extLst>
              <a:ext uri="{FF2B5EF4-FFF2-40B4-BE49-F238E27FC236}">
                <a16:creationId xmlns:a16="http://schemas.microsoft.com/office/drawing/2014/main" id="{E9E74FDF-780B-4B1D-BA45-4C91D2FCD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a:extLst>
              <a:ext uri="{FF2B5EF4-FFF2-40B4-BE49-F238E27FC236}">
                <a16:creationId xmlns:a16="http://schemas.microsoft.com/office/drawing/2014/main" id="{498C503A-40A8-44FC-A8AB-55A7699BF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Text Box 6">
            <a:extLst>
              <a:ext uri="{FF2B5EF4-FFF2-40B4-BE49-F238E27FC236}">
                <a16:creationId xmlns:a16="http://schemas.microsoft.com/office/drawing/2014/main" id="{5095B2FA-6349-4089-8A52-E18A1951F8A6}"/>
              </a:ext>
            </a:extLst>
          </p:cNvPr>
          <p:cNvSpPr txBox="1">
            <a:spLocks noChangeArrowheads="1"/>
          </p:cNvSpPr>
          <p:nvPr/>
        </p:nvSpPr>
        <p:spPr bwMode="auto">
          <a:xfrm>
            <a:off x="287338" y="6230938"/>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FC402A26-D258-483B-AB2B-FC199AA96828}" type="slidenum">
              <a:rPr lang="fi-FI" altLang="fi-FI">
                <a:latin typeface="Palatino Linotype" panose="02040502050505030304" pitchFamily="18" charset="0"/>
              </a:rPr>
              <a:pPr algn="ctr" hangingPunct="1">
                <a:lnSpc>
                  <a:spcPct val="100000"/>
                </a:lnSpc>
              </a:pPr>
              <a:t>6</a:t>
            </a:fld>
            <a:endParaRPr lang="fi-FI" altLang="fi-FI">
              <a:latin typeface="Palatino Linotype" panose="02040502050505030304" pitchFamily="18" charset="0"/>
            </a:endParaRPr>
          </a:p>
        </p:txBody>
      </p:sp>
      <p:sp>
        <p:nvSpPr>
          <p:cNvPr id="10" name="Text Box 2">
            <a:extLst>
              <a:ext uri="{FF2B5EF4-FFF2-40B4-BE49-F238E27FC236}">
                <a16:creationId xmlns:a16="http://schemas.microsoft.com/office/drawing/2014/main" id="{E9E843B0-1544-4477-8D14-C0CA9B04BC30}"/>
              </a:ext>
            </a:extLst>
          </p:cNvPr>
          <p:cNvSpPr txBox="1">
            <a:spLocks noChangeArrowheads="1"/>
          </p:cNvSpPr>
          <p:nvPr/>
        </p:nvSpPr>
        <p:spPr bwMode="auto">
          <a:xfrm>
            <a:off x="2054655" y="153987"/>
            <a:ext cx="6774271"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Maahanmuuttajien sosiaalisen integraation prosessi voidaan kuvata monivaiheiseksi kehitykseksi 2</a:t>
            </a:r>
          </a:p>
          <a:p>
            <a:pPr hangingPunct="1">
              <a:lnSpc>
                <a:spcPct val="100000"/>
              </a:lnSpc>
              <a:spcBef>
                <a:spcPts val="488"/>
              </a:spcBef>
              <a:spcAft>
                <a:spcPts val="1425"/>
              </a:spcAft>
            </a:pPr>
            <a:r>
              <a:rPr lang="lt-LT" altLang="fi-FI" sz="4800" b="1" dirty="0">
                <a:solidFill>
                  <a:schemeClr val="tx1"/>
                </a:solidFill>
                <a:latin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3B2AAB55-FC6A-4CEB-8F04-61E63093A9A9}"/>
              </a:ext>
            </a:extLst>
          </p:cNvPr>
          <p:cNvSpPr txBox="1">
            <a:spLocks noChangeArrowheads="1"/>
          </p:cNvSpPr>
          <p:nvPr/>
        </p:nvSpPr>
        <p:spPr bwMode="auto">
          <a:xfrm>
            <a:off x="354013" y="1383562"/>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fi-FI" altLang="fi-FI" sz="2800" dirty="0">
                <a:latin typeface="Calibri" panose="020F0502020204030204" pitchFamily="34" charset="0"/>
              </a:rPr>
              <a:t>H</a:t>
            </a:r>
            <a:r>
              <a:rPr lang="lt-LT" altLang="fi-FI" sz="2800" dirty="0">
                <a:latin typeface="Calibri" panose="020F0502020204030204" pitchFamily="34" charset="0"/>
              </a:rPr>
              <a:t>ybridisyhteisöjen käsite antoi henkilölle mahdollisuuden olla erilaiset identiteetit, jotka määriteltiin myös identiteetin monimuotoisuuden "hybridi identiteeteiksi". Muuttaja voi säilyttää osan vanhan identiteettinsä ja voi kehittää toisen identiteetin. Nämä identiteetit eivät ole ristiriidassa toistensa kanssa, koska maahanmuuttajan on ratkaistava tällaiset konfliktit integraatioprosessin aikana. Hybridi-identiteetit nähdään resurssina ja ne kehittyvät lopulta (usein useiden sukupolvien ajan) integraation jälkeiseksi identiteetiksi.</a:t>
            </a:r>
          </a:p>
          <a:p>
            <a:pPr hangingPunct="1">
              <a:lnSpc>
                <a:spcPct val="100000"/>
              </a:lnSpc>
              <a:spcBef>
                <a:spcPts val="488"/>
              </a:spcBef>
              <a:spcAft>
                <a:spcPts val="1425"/>
              </a:spcAft>
            </a:pPr>
            <a:endParaRPr lang="lt-LT" altLang="fi-FI" sz="2200" b="1" dirty="0">
              <a:latin typeface="Calibri" panose="020F0502020204030204" pitchFamily="34" charset="0"/>
            </a:endParaRPr>
          </a:p>
          <a:p>
            <a:pPr hangingPunct="1">
              <a:lnSpc>
                <a:spcPct val="100000"/>
              </a:lnSpc>
              <a:spcBef>
                <a:spcPts val="488"/>
              </a:spcBef>
              <a:spcAft>
                <a:spcPts val="1425"/>
              </a:spcAft>
            </a:pPr>
            <a:endParaRPr lang="lt-LT" altLang="fi-FI" sz="2200" b="1" dirty="0">
              <a:latin typeface="Calibri" panose="020F0502020204030204" pitchFamily="34" charset="0"/>
            </a:endParaRPr>
          </a:p>
        </p:txBody>
      </p:sp>
      <p:pic>
        <p:nvPicPr>
          <p:cNvPr id="10244" name="Picture 4">
            <a:extLst>
              <a:ext uri="{FF2B5EF4-FFF2-40B4-BE49-F238E27FC236}">
                <a16:creationId xmlns:a16="http://schemas.microsoft.com/office/drawing/2014/main" id="{98D0E0FB-E442-4756-964C-93759EBFF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a:extLst>
              <a:ext uri="{FF2B5EF4-FFF2-40B4-BE49-F238E27FC236}">
                <a16:creationId xmlns:a16="http://schemas.microsoft.com/office/drawing/2014/main" id="{EBAF50A4-D713-4B83-B5E7-330B62F64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6">
            <a:extLst>
              <a:ext uri="{FF2B5EF4-FFF2-40B4-BE49-F238E27FC236}">
                <a16:creationId xmlns:a16="http://schemas.microsoft.com/office/drawing/2014/main" id="{9C119AB7-CE42-4CDE-A11F-2439CD68F4FF}"/>
              </a:ext>
            </a:extLst>
          </p:cNvPr>
          <p:cNvSpPr txBox="1">
            <a:spLocks noChangeArrowheads="1"/>
          </p:cNvSpPr>
          <p:nvPr/>
        </p:nvSpPr>
        <p:spPr bwMode="auto">
          <a:xfrm>
            <a:off x="179388" y="6266816"/>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01BC8542-8D80-45E0-93BF-A5749B0C5F12}" type="slidenum">
              <a:rPr lang="fi-FI" altLang="fi-FI">
                <a:latin typeface="Palatino Linotype" panose="02040502050505030304" pitchFamily="18" charset="0"/>
              </a:rPr>
              <a:pPr algn="ctr" hangingPunct="1">
                <a:lnSpc>
                  <a:spcPct val="100000"/>
                </a:lnSpc>
              </a:pPr>
              <a:t>7</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EB23B854-C5BF-44EE-B540-E331E3E79F36}"/>
              </a:ext>
            </a:extLst>
          </p:cNvPr>
          <p:cNvSpPr txBox="1">
            <a:spLocks noChangeArrowheads="1"/>
          </p:cNvSpPr>
          <p:nvPr/>
        </p:nvSpPr>
        <p:spPr bwMode="auto">
          <a:xfrm>
            <a:off x="2045879" y="326072"/>
            <a:ext cx="511256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r>
              <a:rPr lang="lt-LT" altLang="fi-FI" sz="2800" b="1" dirty="0">
                <a:latin typeface="Calibri" panose="020F0502020204030204" pitchFamily="34" charset="0"/>
              </a:rPr>
              <a:t>Hybridi-yhteiskuntien teoriat</a:t>
            </a:r>
          </a:p>
          <a:p>
            <a:pPr hangingPunct="1">
              <a:lnSpc>
                <a:spcPct val="100000"/>
              </a:lnSpc>
              <a:spcBef>
                <a:spcPts val="488"/>
              </a:spcBef>
              <a:spcAft>
                <a:spcPts val="1425"/>
              </a:spcAft>
            </a:pPr>
            <a:r>
              <a:rPr lang="lt-LT" altLang="fi-FI" sz="4800" b="1" dirty="0">
                <a:solidFill>
                  <a:schemeClr val="tx1"/>
                </a:solidFill>
                <a:latin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7653D9BC-E6AA-444D-9948-5E1D903E84DD}"/>
              </a:ext>
            </a:extLst>
          </p:cNvPr>
          <p:cNvSpPr>
            <a:spLocks noGrp="1" noChangeArrowheads="1"/>
          </p:cNvSpPr>
          <p:nvPr>
            <p:ph type="title"/>
          </p:nvPr>
        </p:nvSpPr>
        <p:spPr>
          <a:xfrm>
            <a:off x="179388" y="981075"/>
            <a:ext cx="8774112" cy="935038"/>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br>
              <a:rPr lang="lt-LT" altLang="fi-FI" sz="3600" b="1" dirty="0">
                <a:solidFill>
                  <a:srgbClr val="2F5897"/>
                </a:solidFill>
                <a:latin typeface="Calibri" panose="020F0502020204030204" pitchFamily="34" charset="0"/>
              </a:rPr>
            </a:br>
            <a:r>
              <a:rPr lang="lt-LT" altLang="fi-FI" sz="3600" b="1" dirty="0">
                <a:solidFill>
                  <a:srgbClr val="2F5897"/>
                </a:solidFill>
                <a:latin typeface="Calibri" panose="020F0502020204030204" pitchFamily="34" charset="0"/>
              </a:rPr>
              <a:t>IO1.A5 – Module 3</a:t>
            </a:r>
            <a:br>
              <a:rPr lang="lt-LT" altLang="fi-FI" sz="3600" b="1" dirty="0">
                <a:solidFill>
                  <a:srgbClr val="2F5897"/>
                </a:solidFill>
                <a:latin typeface="Calibri" panose="020F0502020204030204" pitchFamily="34" charset="0"/>
              </a:rPr>
            </a:br>
            <a:r>
              <a:rPr lang="lt-LT" altLang="fi-FI" sz="3600" b="1" dirty="0">
                <a:solidFill>
                  <a:srgbClr val="2F5897"/>
                </a:solidFill>
                <a:latin typeface="Calibri" panose="020F0502020204030204" pitchFamily="34" charset="0"/>
              </a:rPr>
              <a:t>Unit 3</a:t>
            </a:r>
            <a:br>
              <a:rPr lang="lt-LT" altLang="fi-FI" sz="3600" b="1" dirty="0">
                <a:solidFill>
                  <a:srgbClr val="2F5897"/>
                </a:solidFill>
                <a:latin typeface="Calibri" panose="020F0502020204030204" pitchFamily="34" charset="0"/>
              </a:rPr>
            </a:br>
            <a:endParaRPr lang="lt-LT" altLang="fi-FI" sz="3600" b="1" dirty="0">
              <a:solidFill>
                <a:srgbClr val="2F5897"/>
              </a:solidFill>
              <a:latin typeface="Calibri" panose="020F0502020204030204" pitchFamily="34" charset="0"/>
            </a:endParaRPr>
          </a:p>
        </p:txBody>
      </p:sp>
      <p:sp>
        <p:nvSpPr>
          <p:cNvPr id="12290" name="Text Box 2">
            <a:extLst>
              <a:ext uri="{FF2B5EF4-FFF2-40B4-BE49-F238E27FC236}">
                <a16:creationId xmlns:a16="http://schemas.microsoft.com/office/drawing/2014/main" id="{E6336493-DA29-4B82-995A-8E2B0C27AF59}"/>
              </a:ext>
            </a:extLst>
          </p:cNvPr>
          <p:cNvSpPr txBox="1">
            <a:spLocks noChangeArrowheads="1"/>
          </p:cNvSpPr>
          <p:nvPr/>
        </p:nvSpPr>
        <p:spPr bwMode="auto">
          <a:xfrm>
            <a:off x="260350" y="1635125"/>
            <a:ext cx="8496300"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pPr hangingPunct="1">
              <a:lnSpc>
                <a:spcPct val="100000"/>
              </a:lnSpc>
              <a:spcBef>
                <a:spcPts val="488"/>
              </a:spcBef>
              <a:spcAft>
                <a:spcPts val="1425"/>
              </a:spcAft>
            </a:pP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br>
              <a:rPr lang="lt-LT" altLang="fi-FI" sz="2400">
                <a:solidFill>
                  <a:srgbClr val="808080"/>
                </a:solidFill>
                <a:latin typeface="Century Gothic" panose="020B0502020202020204" pitchFamily="34" charset="0"/>
              </a:rPr>
            </a:br>
            <a:endParaRPr lang="lt-LT" altLang="fi-FI" sz="240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a:solidFill>
                <a:srgbClr val="808080"/>
              </a:solidFill>
              <a:latin typeface="Calibri" panose="020F0502020204030204" pitchFamily="34" charset="0"/>
            </a:endParaRPr>
          </a:p>
        </p:txBody>
      </p:sp>
      <p:pic>
        <p:nvPicPr>
          <p:cNvPr id="12292" name="Picture 4">
            <a:extLst>
              <a:ext uri="{FF2B5EF4-FFF2-40B4-BE49-F238E27FC236}">
                <a16:creationId xmlns:a16="http://schemas.microsoft.com/office/drawing/2014/main" id="{E924D84F-BF81-410D-9B3C-ED799EBD0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a:extLst>
              <a:ext uri="{FF2B5EF4-FFF2-40B4-BE49-F238E27FC236}">
                <a16:creationId xmlns:a16="http://schemas.microsoft.com/office/drawing/2014/main" id="{33589A3E-3398-42A3-8BCC-5E5A5457C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6">
            <a:extLst>
              <a:ext uri="{FF2B5EF4-FFF2-40B4-BE49-F238E27FC236}">
                <a16:creationId xmlns:a16="http://schemas.microsoft.com/office/drawing/2014/main" id="{9B1885EB-3810-46D6-96CB-64753E768BF1}"/>
              </a:ext>
            </a:extLst>
          </p:cNvPr>
          <p:cNvSpPr txBox="1">
            <a:spLocks noChangeArrowheads="1"/>
          </p:cNvSpPr>
          <p:nvPr/>
        </p:nvSpPr>
        <p:spPr bwMode="auto">
          <a:xfrm>
            <a:off x="179388" y="6430963"/>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EBF9A7DC-F9BB-4126-AACA-8C868DE8B80C}" type="slidenum">
              <a:rPr lang="fi-FI" altLang="fi-FI">
                <a:latin typeface="Palatino Linotype" panose="02040502050505030304" pitchFamily="18" charset="0"/>
              </a:rPr>
              <a:pPr algn="ctr" hangingPunct="1">
                <a:lnSpc>
                  <a:spcPct val="100000"/>
                </a:lnSpc>
              </a:pPr>
              <a:t>8</a:t>
            </a:fld>
            <a:endParaRPr lang="fi-FI" altLang="fi-FI">
              <a:latin typeface="Palatino Linotype" panose="02040502050505030304" pitchFamily="18" charset="0"/>
            </a:endParaRPr>
          </a:p>
        </p:txBody>
      </p:sp>
      <p:pic>
        <p:nvPicPr>
          <p:cNvPr id="12295" name="Picture 7">
            <a:extLst>
              <a:ext uri="{FF2B5EF4-FFF2-40B4-BE49-F238E27FC236}">
                <a16:creationId xmlns:a16="http://schemas.microsoft.com/office/drawing/2014/main" id="{8307CCE2-93D8-4D8B-B913-009C1536D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602" y="325686"/>
            <a:ext cx="5027121" cy="58252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ED55C520-4F25-4D14-9EE1-6DC409606C1A}"/>
              </a:ext>
            </a:extLst>
          </p:cNvPr>
          <p:cNvSpPr txBox="1">
            <a:spLocks noChangeArrowheads="1"/>
          </p:cNvSpPr>
          <p:nvPr/>
        </p:nvSpPr>
        <p:spPr bwMode="auto">
          <a:xfrm>
            <a:off x="429126" y="856411"/>
            <a:ext cx="8496300" cy="5432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dirty="0">
                <a:latin typeface="Calibri" panose="020F0502020204030204" pitchFamily="34" charset="0"/>
                <a:cs typeface="Calibri" panose="020F0502020204030204" pitchFamily="34" charset="0"/>
              </a:rPr>
              <a:t>Maahanmuuttajan määritelmä (lähde UNESCO)</a:t>
            </a:r>
          </a:p>
          <a:p>
            <a:r>
              <a:rPr lang="fi-FI" sz="2800" dirty="0">
                <a:latin typeface="Calibri" panose="020F0502020204030204" pitchFamily="34" charset="0"/>
                <a:cs typeface="Calibri" panose="020F0502020204030204" pitchFamily="34" charset="0"/>
              </a:rPr>
              <a:t>”Maahanmuuttaja on henkilö, joka asuu väliaikaisesti tai pysyvästi maassa, jossa hän ei ole syntynyt, ja hän on saanut joitakin merkittäviä sosiaalisia siteitä tähän maahan. "</a:t>
            </a:r>
          </a:p>
          <a:p>
            <a:r>
              <a:rPr lang="fi-FI" sz="2800" dirty="0">
                <a:latin typeface="Calibri" panose="020F0502020204030204" pitchFamily="34" charset="0"/>
                <a:cs typeface="Calibri" panose="020F0502020204030204" pitchFamily="34" charset="0"/>
              </a:rPr>
              <a:t>Unescon määritelmä voi olla kapea, kun otetaan huomioon, että eräiden valtioiden politiikkojen mukaan henkilöä voidaan pitää maahanmuuttajana myös silloin, kun hän on syntynyt maassa.</a:t>
            </a:r>
          </a:p>
          <a:p>
            <a:r>
              <a:rPr lang="fi-FI" sz="2800" dirty="0">
                <a:latin typeface="Calibri" panose="020F0502020204030204" pitchFamily="34" charset="0"/>
                <a:cs typeface="Calibri" panose="020F0502020204030204" pitchFamily="34" charset="0"/>
              </a:rPr>
              <a:t>YK: n maahanmuuttajien oikeuksia koskeva yleissopimus</a:t>
            </a:r>
          </a:p>
          <a:p>
            <a:r>
              <a:rPr lang="fi-FI" sz="2800" dirty="0">
                <a:latin typeface="Calibri" panose="020F0502020204030204" pitchFamily="34" charset="0"/>
                <a:cs typeface="Calibri" panose="020F0502020204030204" pitchFamily="34" charset="0"/>
              </a:rPr>
              <a:t>määrittelee siirtotyöläisen "henkilönä, joka on määrä ottaa vastaan, on sitoutunut tai on ollut palkkatyössä valtiossa, jonka kansalainen hän ei ole."</a:t>
            </a:r>
            <a:endParaRPr lang="lt-LT" altLang="fi-FI" sz="2800" dirty="0">
              <a:latin typeface="Calibri" panose="020F0502020204030204" pitchFamily="34" charset="0"/>
              <a:cs typeface="Calibri" panose="020F0502020204030204" pitchFamily="34" charset="0"/>
            </a:endParaRPr>
          </a:p>
        </p:txBody>
      </p:sp>
      <p:pic>
        <p:nvPicPr>
          <p:cNvPr id="13316" name="Picture 4">
            <a:extLst>
              <a:ext uri="{FF2B5EF4-FFF2-40B4-BE49-F238E27FC236}">
                <a16:creationId xmlns:a16="http://schemas.microsoft.com/office/drawing/2014/main" id="{F3BEB5C8-6A99-4DB6-BD6E-436FA9849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5888"/>
            <a:ext cx="1487488"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935C30BB-43F7-407C-BE41-23F388C7D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6230938"/>
            <a:ext cx="2190750" cy="47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6">
            <a:extLst>
              <a:ext uri="{FF2B5EF4-FFF2-40B4-BE49-F238E27FC236}">
                <a16:creationId xmlns:a16="http://schemas.microsoft.com/office/drawing/2014/main" id="{5C37FB2E-B16F-470C-B5B9-16892F77BDA1}"/>
              </a:ext>
            </a:extLst>
          </p:cNvPr>
          <p:cNvSpPr txBox="1">
            <a:spLocks noChangeArrowheads="1"/>
          </p:cNvSpPr>
          <p:nvPr/>
        </p:nvSpPr>
        <p:spPr bwMode="auto">
          <a:xfrm>
            <a:off x="254501" y="6240464"/>
            <a:ext cx="88455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Arial Unicode MS" charset="0"/>
              </a:defRPr>
            </a:lvl9pPr>
          </a:lstStyle>
          <a:p>
            <a:pPr algn="ctr" hangingPunct="1">
              <a:lnSpc>
                <a:spcPct val="100000"/>
              </a:lnSpc>
            </a:pPr>
            <a:fld id="{6932A575-7503-40F0-8C14-4BDF08438B5D}" type="slidenum">
              <a:rPr lang="fi-FI" altLang="fi-FI">
                <a:latin typeface="Palatino Linotype" panose="02040502050505030304" pitchFamily="18" charset="0"/>
              </a:rPr>
              <a:pPr algn="ctr" hangingPunct="1">
                <a:lnSpc>
                  <a:spcPct val="100000"/>
                </a:lnSpc>
              </a:pPr>
              <a:t>9</a:t>
            </a:fld>
            <a:endParaRPr lang="fi-FI" altLang="fi-FI">
              <a:latin typeface="Palatino Linotype" panose="02040502050505030304" pitchFamily="18" charset="0"/>
            </a:endParaRPr>
          </a:p>
        </p:txBody>
      </p:sp>
      <p:sp>
        <p:nvSpPr>
          <p:cNvPr id="11" name="Text Box 2">
            <a:extLst>
              <a:ext uri="{FF2B5EF4-FFF2-40B4-BE49-F238E27FC236}">
                <a16:creationId xmlns:a16="http://schemas.microsoft.com/office/drawing/2014/main" id="{52F4A483-5CB3-4C50-8A4A-71F60E4A773D}"/>
              </a:ext>
            </a:extLst>
          </p:cNvPr>
          <p:cNvSpPr txBox="1">
            <a:spLocks noChangeArrowheads="1"/>
          </p:cNvSpPr>
          <p:nvPr/>
        </p:nvSpPr>
        <p:spPr bwMode="auto">
          <a:xfrm>
            <a:off x="2019800" y="336078"/>
            <a:ext cx="6080591" cy="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charset="0"/>
              </a:defRPr>
            </a:lvl9pPr>
          </a:lstStyle>
          <a:p>
            <a:r>
              <a:rPr lang="fi-FI" sz="2800" b="1" dirty="0">
                <a:latin typeface="Calibri" panose="020F0502020204030204" pitchFamily="34" charset="0"/>
                <a:cs typeface="Calibri" panose="020F0502020204030204" pitchFamily="34" charset="0"/>
              </a:rPr>
              <a:t>Globaalin maahanmuuton trendejä</a:t>
            </a:r>
            <a:r>
              <a:rPr lang="lt-LT" altLang="fi-FI" sz="2800" b="1" dirty="0">
                <a:solidFill>
                  <a:schemeClr val="tx1"/>
                </a:solidFill>
                <a:latin typeface="Calibri" panose="020F0502020204030204" pitchFamily="34" charset="0"/>
                <a:cs typeface="Calibri" panose="020F0502020204030204" pitchFamily="34" charset="0"/>
              </a:rPr>
              <a:t> </a:t>
            </a:r>
            <a:br>
              <a:rPr lang="lt-LT" altLang="fi-FI" sz="2400" dirty="0">
                <a:solidFill>
                  <a:schemeClr val="tx1"/>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br>
              <a:rPr lang="lt-LT" altLang="fi-FI" sz="2400" dirty="0">
                <a:solidFill>
                  <a:srgbClr val="808080"/>
                </a:solidFill>
                <a:latin typeface="Century Gothic" panose="020B0502020202020204" pitchFamily="34" charset="0"/>
              </a:rPr>
            </a:br>
            <a:endParaRPr lang="lt-LT" altLang="fi-FI" sz="2400" dirty="0">
              <a:solidFill>
                <a:srgbClr val="808080"/>
              </a:solidFill>
              <a:latin typeface="Century Gothic" panose="020B0502020202020204" pitchFamily="34" charset="0"/>
            </a:endParaRPr>
          </a:p>
          <a:p>
            <a:pPr hangingPunct="1">
              <a:lnSpc>
                <a:spcPct val="100000"/>
              </a:lnSpc>
              <a:spcBef>
                <a:spcPts val="488"/>
              </a:spcBef>
              <a:spcAft>
                <a:spcPts val="1425"/>
              </a:spcAft>
            </a:pPr>
            <a:endParaRPr lang="lt-LT" altLang="fi-FI" sz="2400" dirty="0">
              <a:solidFill>
                <a:srgbClr val="808080"/>
              </a:solidFill>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821</Words>
  <Application>Microsoft Office PowerPoint</Application>
  <PresentationFormat>Näytössä katseltava diaesitys (4:3)</PresentationFormat>
  <Paragraphs>152</Paragraphs>
  <Slides>17</Slides>
  <Notes>17</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17</vt:i4>
      </vt:variant>
    </vt:vector>
  </HeadingPairs>
  <TitlesOfParts>
    <vt:vector size="27" baseType="lpstr">
      <vt:lpstr>Arial</vt:lpstr>
      <vt:lpstr>Calibri</vt:lpstr>
      <vt:lpstr>Century Gothic</vt:lpstr>
      <vt:lpstr>Courier New</vt:lpstr>
      <vt:lpstr>Palatino Linotype</vt:lpstr>
      <vt:lpstr>Times New Roman</vt:lpstr>
      <vt:lpstr>1_Executive</vt:lpstr>
      <vt:lpstr>2_Executive</vt:lpstr>
      <vt:lpstr>3_Executive</vt:lpstr>
      <vt:lpstr>Executive</vt:lpstr>
      <vt:lpstr>Vapaaehtoiset seniorit maahanmuuttajien kotoutumisen tukena</vt:lpstr>
      <vt:lpstr>PowerPoint-esitys</vt:lpstr>
      <vt:lpstr>PowerPoint-esitys</vt:lpstr>
      <vt:lpstr>PowerPoint-esitys</vt:lpstr>
      <vt:lpstr>PowerPoint-esitys</vt:lpstr>
      <vt:lpstr>PowerPoint-esitys</vt:lpstr>
      <vt:lpstr>PowerPoint-esitys</vt:lpstr>
      <vt:lpstr>           IO1.A5 – Module 3 Unit 3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Vapaaehtoiset seniorit maahanmuuttajien kotoutumisen tukena</dc:title>
  <cp:lastModifiedBy>Oili Niittynen</cp:lastModifiedBy>
  <cp:revision>22</cp:revision>
  <cp:lastPrinted>1601-01-01T00:00:00Z</cp:lastPrinted>
  <dcterms:created xsi:type="dcterms:W3CDTF">1601-01-01T00:00:00Z</dcterms:created>
  <dcterms:modified xsi:type="dcterms:W3CDTF">2019-04-29T15:51:35Z</dcterms:modified>
</cp:coreProperties>
</file>